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7" r:id="rId3"/>
    <p:sldId id="348" r:id="rId4"/>
    <p:sldId id="353" r:id="rId5"/>
    <p:sldId id="257" r:id="rId6"/>
    <p:sldId id="260" r:id="rId7"/>
    <p:sldId id="261" r:id="rId8"/>
    <p:sldId id="262" r:id="rId9"/>
    <p:sldId id="263" r:id="rId10"/>
    <p:sldId id="266" r:id="rId11"/>
    <p:sldId id="259" r:id="rId12"/>
    <p:sldId id="277" r:id="rId13"/>
    <p:sldId id="267" r:id="rId14"/>
    <p:sldId id="268" r:id="rId15"/>
    <p:sldId id="284" r:id="rId16"/>
    <p:sldId id="274" r:id="rId17"/>
    <p:sldId id="269" r:id="rId18"/>
    <p:sldId id="344" r:id="rId19"/>
    <p:sldId id="345" r:id="rId20"/>
    <p:sldId id="276" r:id="rId21"/>
    <p:sldId id="271" r:id="rId22"/>
    <p:sldId id="297" r:id="rId23"/>
    <p:sldId id="272" r:id="rId24"/>
    <p:sldId id="291" r:id="rId25"/>
    <p:sldId id="293" r:id="rId26"/>
    <p:sldId id="295" r:id="rId27"/>
    <p:sldId id="296" r:id="rId28"/>
    <p:sldId id="278" r:id="rId29"/>
    <p:sldId id="299" r:id="rId30"/>
    <p:sldId id="303" r:id="rId31"/>
    <p:sldId id="300" r:id="rId32"/>
    <p:sldId id="304" r:id="rId33"/>
    <p:sldId id="280" r:id="rId34"/>
    <p:sldId id="281" r:id="rId35"/>
    <p:sldId id="282" r:id="rId36"/>
    <p:sldId id="283" r:id="rId37"/>
    <p:sldId id="288" r:id="rId38"/>
    <p:sldId id="307" r:id="rId39"/>
    <p:sldId id="289" r:id="rId40"/>
    <p:sldId id="306" r:id="rId41"/>
    <p:sldId id="286" r:id="rId42"/>
    <p:sldId id="290" r:id="rId43"/>
    <p:sldId id="337" r:id="rId44"/>
    <p:sldId id="338" r:id="rId45"/>
    <p:sldId id="339" r:id="rId46"/>
    <p:sldId id="340" r:id="rId47"/>
    <p:sldId id="341" r:id="rId48"/>
    <p:sldId id="328" r:id="rId49"/>
    <p:sldId id="332" r:id="rId50"/>
    <p:sldId id="350" r:id="rId51"/>
    <p:sldId id="329" r:id="rId52"/>
    <p:sldId id="330" r:id="rId53"/>
    <p:sldId id="331" r:id="rId54"/>
    <p:sldId id="333" r:id="rId55"/>
    <p:sldId id="334" r:id="rId56"/>
    <p:sldId id="335" r:id="rId57"/>
    <p:sldId id="336" r:id="rId58"/>
    <p:sldId id="308" r:id="rId59"/>
    <p:sldId id="309" r:id="rId60"/>
    <p:sldId id="352" r:id="rId61"/>
    <p:sldId id="310" r:id="rId62"/>
    <p:sldId id="311" r:id="rId63"/>
    <p:sldId id="313" r:id="rId64"/>
    <p:sldId id="314" r:id="rId65"/>
    <p:sldId id="315" r:id="rId66"/>
    <p:sldId id="316" r:id="rId67"/>
    <p:sldId id="317" r:id="rId68"/>
    <p:sldId id="318" r:id="rId69"/>
    <p:sldId id="319" r:id="rId70"/>
    <p:sldId id="321" r:id="rId71"/>
    <p:sldId id="320" r:id="rId72"/>
    <p:sldId id="323" r:id="rId73"/>
    <p:sldId id="324" r:id="rId74"/>
    <p:sldId id="325" r:id="rId75"/>
    <p:sldId id="326" r:id="rId76"/>
    <p:sldId id="342" r:id="rId77"/>
    <p:sldId id="346" r:id="rId78"/>
    <p:sldId id="362" r:id="rId79"/>
    <p:sldId id="363" r:id="rId80"/>
    <p:sldId id="354" r:id="rId81"/>
    <p:sldId id="358" r:id="rId82"/>
    <p:sldId id="359" r:id="rId83"/>
    <p:sldId id="360" r:id="rId84"/>
    <p:sldId id="364" r:id="rId85"/>
    <p:sldId id="36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649" autoAdjust="0"/>
  </p:normalViewPr>
  <p:slideViewPr>
    <p:cSldViewPr>
      <p:cViewPr>
        <p:scale>
          <a:sx n="63" d="100"/>
          <a:sy n="63" d="100"/>
        </p:scale>
        <p:origin x="-159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FD2FE-6FAB-446B-AB43-15986889E119}" type="datetimeFigureOut">
              <a:rPr lang="en-IN" smtClean="0"/>
              <a:t>26-03-2024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7906A-50DB-4B37-A78D-92A64BF0827B}" type="slidenum">
              <a:rPr lang="en-IN" smtClean="0"/>
              <a:t>‹#›</a:t>
            </a:fld>
            <a:endParaRPr lang="en-IN"/>
          </a:p>
        </p:txBody>
      </p:sp>
    </p:spTree>
    <p:extLst>
      <p:ext uri="{BB962C8B-B14F-4D97-AF65-F5344CB8AC3E}">
        <p14:creationId xmlns:p14="http://schemas.microsoft.com/office/powerpoint/2010/main" val="283722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ciencedirect.com/topics/medicine-and-dentistry/heart-depolariza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ciencedirect.com/topics/medicine-and-dentistry/heart-depolarizatio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from paced ventricular beat to paced ventricular beat; the time from paced ventricular beat to an intrinsic ventricular beat, whether it is a conducted R wave or a premature ventricular contraction (PVC); the time from paced atrial beat to paced atrial beat; the time from intrinsic atrial beat to paced atrial beat; the time from intrinsic ventricular beat to paced ventricular beat; and so forth</a:t>
            </a:r>
          </a:p>
          <a:p>
            <a:endParaRPr lang="en-US" dirty="0" smtClean="0"/>
          </a:p>
          <a:p>
            <a:r>
              <a:rPr lang="en-US" dirty="0" smtClean="0"/>
              <a:t>These cycles include events sensed, events paced, and periods when the sensing circuit or circuits are refractory</a:t>
            </a:r>
          </a:p>
        </p:txBody>
      </p:sp>
      <p:sp>
        <p:nvSpPr>
          <p:cNvPr id="4" name="Slide Number Placeholder 3"/>
          <p:cNvSpPr>
            <a:spLocks noGrp="1"/>
          </p:cNvSpPr>
          <p:nvPr>
            <p:ph type="sldNum" sz="quarter" idx="10"/>
          </p:nvPr>
        </p:nvSpPr>
        <p:spPr/>
        <p:txBody>
          <a:bodyPr/>
          <a:lstStyle/>
          <a:p>
            <a:fld id="{3007906A-50DB-4B37-A78D-92A64BF0827B}" type="slidenum">
              <a:rPr lang="en-IN" smtClean="0"/>
              <a:t>5</a:t>
            </a:fld>
            <a:endParaRPr lang="en-IN"/>
          </a:p>
        </p:txBody>
      </p:sp>
    </p:spTree>
    <p:extLst>
      <p:ext uri="{BB962C8B-B14F-4D97-AF65-F5344CB8AC3E}">
        <p14:creationId xmlns:p14="http://schemas.microsoft.com/office/powerpoint/2010/main" val="422267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B9CCF173-AC68-4238-8AB5-D3C9B59D06D1}" type="slidenum">
              <a:rPr lang="en-US" altLang="en-US" smtClean="0">
                <a:ea typeface="ヒラギノ角ゴ Pro W3" pitchFamily="80" charset="-128"/>
              </a:rPr>
              <a:pPr eaLnBrk="1" hangingPunct="1">
                <a:spcBef>
                  <a:spcPct val="0"/>
                </a:spcBef>
              </a:pPr>
              <a:t>20</a:t>
            </a:fld>
            <a:endParaRPr lang="en-US" altLang="en-US" dirty="0">
              <a:ea typeface="ヒラギノ角ゴ Pro W3" pitchFamily="80" charset="-128"/>
            </a:endParaRPr>
          </a:p>
        </p:txBody>
      </p:sp>
      <p:sp>
        <p:nvSpPr>
          <p:cNvPr id="265219"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A644BEE-DA14-4843-AB54-F33782C7DEC3}" type="slidenum">
              <a:rPr lang="en-US" altLang="en-US" b="0">
                <a:latin typeface="Arial" pitchFamily="34" charset="0"/>
              </a:rPr>
              <a:pPr algn="r" eaLnBrk="1" hangingPunct="1">
                <a:spcBef>
                  <a:spcPct val="0"/>
                </a:spcBef>
              </a:pPr>
              <a:t>20</a:t>
            </a:fld>
            <a:endParaRPr lang="en-US" altLang="en-US" b="0" dirty="0">
              <a:latin typeface="Arial" pitchFamily="34" charset="0"/>
            </a:endParaRPr>
          </a:p>
        </p:txBody>
      </p:sp>
      <p:sp>
        <p:nvSpPr>
          <p:cNvPr id="26522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1" name="Rectangle 3"/>
          <p:cNvSpPr>
            <a:spLocks noGrp="1" noChangeArrowheads="1"/>
          </p:cNvSpPr>
          <p:nvPr>
            <p:ph type="body" idx="1"/>
          </p:nvPr>
        </p:nvSpPr>
        <p:spPr>
          <a:xfrm>
            <a:off x="684609" y="4342190"/>
            <a:ext cx="5484317" cy="4112381"/>
          </a:xfrm>
          <a:noFill/>
        </p:spPr>
        <p:txBody>
          <a:bodyPr lIns="91421" tIns="45710" rIns="91421" bIns="45710"/>
          <a:lstStyle/>
          <a:p>
            <a:pPr algn="l" eaLnBrk="1" hangingPunct="1">
              <a:spcBef>
                <a:spcPct val="50000"/>
              </a:spcBef>
              <a:buFontTx/>
              <a:buNone/>
              <a:defRPr/>
            </a:pPr>
            <a:r>
              <a:rPr lang="en-US" dirty="0" smtClean="0"/>
              <a:t>e simplest of all pacing modes</a:t>
            </a:r>
            <a:endParaRPr lang="en-US" altLang="en-US" sz="1200" b="0" i="1" dirty="0" smtClean="0">
              <a:solidFill>
                <a:srgbClr val="B0008E"/>
              </a:solidFill>
              <a:latin typeface="+mn-lt"/>
            </a:endParaRPr>
          </a:p>
          <a:p>
            <a:pPr algn="l" eaLnBrk="1" hangingPunct="1">
              <a:spcBef>
                <a:spcPct val="50000"/>
              </a:spcBef>
              <a:buFontTx/>
              <a:buNone/>
              <a:defRPr/>
            </a:pPr>
            <a:r>
              <a:rPr lang="en-US" altLang="en-US" sz="1200" b="0" i="1" dirty="0" smtClean="0">
                <a:solidFill>
                  <a:srgbClr val="B0008E"/>
                </a:solidFill>
                <a:latin typeface="+mn-lt"/>
              </a:rPr>
              <a:t>VOO results in fixed-rate pacing in the ventricle.</a:t>
            </a:r>
          </a:p>
          <a:p>
            <a:pPr marL="0" marR="0" indent="0" algn="l" defTabSz="914400" rtl="0" eaLnBrk="1" fontAlgn="auto" latinLnBrk="0" hangingPunct="1">
              <a:lnSpc>
                <a:spcPct val="100000"/>
              </a:lnSpc>
              <a:spcBef>
                <a:spcPct val="50000"/>
              </a:spcBef>
              <a:spcAft>
                <a:spcPts val="0"/>
              </a:spcAft>
              <a:buClrTx/>
              <a:buSzTx/>
              <a:buFontTx/>
              <a:buNone/>
              <a:tabLst/>
              <a:defRPr/>
            </a:pPr>
            <a:r>
              <a:rPr lang="en-US" altLang="en-US" sz="1200" b="0" dirty="0" smtClean="0">
                <a:solidFill>
                  <a:schemeClr val="tx2"/>
                </a:solidFill>
                <a:latin typeface="+mn-lt"/>
              </a:rPr>
              <a:t>The intrinsic ventricular event cannot be sensed, and thus, does not interrupt the pacing interval.</a:t>
            </a:r>
          </a:p>
          <a:p>
            <a:pPr algn="l" eaLnBrk="1" hangingPunct="1">
              <a:spcBef>
                <a:spcPct val="50000"/>
              </a:spcBef>
              <a:buFontTx/>
              <a:buNone/>
              <a:defRPr/>
            </a:pPr>
            <a:endParaRPr lang="en-US" altLang="en-US" sz="1200" b="0" i="1" dirty="0" smtClean="0">
              <a:solidFill>
                <a:srgbClr val="B0008E"/>
              </a:solidFill>
              <a:latin typeface="+mn-lt"/>
            </a:endParaRPr>
          </a:p>
          <a:p>
            <a:pPr algn="l" eaLnBrk="1" hangingPunct="1">
              <a:spcBef>
                <a:spcPct val="50000"/>
              </a:spcBef>
              <a:buFontTx/>
              <a:buNone/>
              <a:defRPr/>
            </a:pPr>
            <a:endParaRPr lang="en-US" altLang="en-US" sz="1200" b="0" i="1" dirty="0">
              <a:solidFill>
                <a:srgbClr val="B0008E"/>
              </a:solidFill>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21</a:t>
            </a:fld>
            <a:endParaRPr lang="en-IN"/>
          </a:p>
        </p:txBody>
      </p:sp>
    </p:spTree>
    <p:extLst>
      <p:ext uri="{BB962C8B-B14F-4D97-AF65-F5344CB8AC3E}">
        <p14:creationId xmlns:p14="http://schemas.microsoft.com/office/powerpoint/2010/main" val="21815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ventricular signal is large enough to be inappropriately sensed by the atrial lead,</a:t>
            </a:r>
            <a:r>
              <a:rPr lang="en-US" baseline="0" dirty="0" smtClean="0"/>
              <a:t> </a:t>
            </a:r>
            <a:r>
              <a:rPr lang="en-US" dirty="0" smtClean="0"/>
              <a:t>In this situation, the atrial timing cycle is reset</a:t>
            </a:r>
          </a:p>
          <a:p>
            <a:r>
              <a:rPr lang="en-US" dirty="0" smtClean="0"/>
              <a:t>Sometimes this anomaly can be corrected either by making the atrial channel less sensitive or by lengthening the refractory period.</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22</a:t>
            </a:fld>
            <a:endParaRPr lang="en-IN"/>
          </a:p>
        </p:txBody>
      </p:sp>
    </p:spTree>
    <p:extLst>
      <p:ext uri="{BB962C8B-B14F-4D97-AF65-F5344CB8AC3E}">
        <p14:creationId xmlns:p14="http://schemas.microsoft.com/office/powerpoint/2010/main" val="190485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6448C5A8-1385-4BB0-A4F2-CC602CE13B97}" type="slidenum">
              <a:rPr lang="en-US" altLang="en-US" smtClean="0">
                <a:ea typeface="ヒラギノ角ゴ Pro W3" pitchFamily="80" charset="-128"/>
              </a:rPr>
              <a:pPr eaLnBrk="1" hangingPunct="1">
                <a:spcBef>
                  <a:spcPct val="0"/>
                </a:spcBef>
              </a:pPr>
              <a:t>24</a:t>
            </a:fld>
            <a:endParaRPr lang="en-US" altLang="en-US" dirty="0">
              <a:ea typeface="ヒラギノ角ゴ Pro W3" pitchFamily="80" charset="-128"/>
            </a:endParaRPr>
          </a:p>
        </p:txBody>
      </p:sp>
      <p:sp>
        <p:nvSpPr>
          <p:cNvPr id="287747" name="Rectangle 2"/>
          <p:cNvSpPr>
            <a:spLocks noChangeArrowheads="1"/>
          </p:cNvSpPr>
          <p:nvPr/>
        </p:nvSpPr>
        <p:spPr bwMode="auto">
          <a:xfrm>
            <a:off x="3885903" y="0"/>
            <a:ext cx="2972097"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48" name="Rectangle 3"/>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49" name="Rectangle 4"/>
          <p:cNvSpPr>
            <a:spLocks noChangeArrowheads="1"/>
          </p:cNvSpPr>
          <p:nvPr/>
        </p:nvSpPr>
        <p:spPr bwMode="auto">
          <a:xfrm>
            <a:off x="0" y="0"/>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0" name="Rectangle 5"/>
          <p:cNvSpPr>
            <a:spLocks noChangeArrowheads="1"/>
          </p:cNvSpPr>
          <p:nvPr/>
        </p:nvSpPr>
        <p:spPr bwMode="auto">
          <a:xfrm>
            <a:off x="3885903" y="0"/>
            <a:ext cx="2972097"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1" name="Rectangle 6"/>
          <p:cNvSpPr>
            <a:spLocks noChangeArrowheads="1"/>
          </p:cNvSpPr>
          <p:nvPr/>
        </p:nvSpPr>
        <p:spPr bwMode="auto">
          <a:xfrm>
            <a:off x="0" y="8684381"/>
            <a:ext cx="2972098"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2" name="Rectangle 7"/>
          <p:cNvSpPr>
            <a:spLocks noChangeArrowheads="1"/>
          </p:cNvSpPr>
          <p:nvPr/>
        </p:nvSpPr>
        <p:spPr bwMode="auto">
          <a:xfrm>
            <a:off x="0" y="0"/>
            <a:ext cx="2972098"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3" name="Rectangle 8"/>
          <p:cNvSpPr>
            <a:spLocks noChangeArrowheads="1"/>
          </p:cNvSpPr>
          <p:nvPr/>
        </p:nvSpPr>
        <p:spPr bwMode="auto">
          <a:xfrm>
            <a:off x="3884414" y="0"/>
            <a:ext cx="2975075"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4" name="Rectangle 9"/>
          <p:cNvSpPr>
            <a:spLocks noChangeArrowheads="1"/>
          </p:cNvSpPr>
          <p:nvPr/>
        </p:nvSpPr>
        <p:spPr bwMode="auto">
          <a:xfrm>
            <a:off x="-2976" y="8684381"/>
            <a:ext cx="2973586"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5" name="Rectangle 10"/>
          <p:cNvSpPr>
            <a:spLocks noChangeArrowheads="1"/>
          </p:cNvSpPr>
          <p:nvPr/>
        </p:nvSpPr>
        <p:spPr bwMode="auto">
          <a:xfrm>
            <a:off x="-2976" y="0"/>
            <a:ext cx="2973586"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6" name="Rectangle 11"/>
          <p:cNvSpPr>
            <a:spLocks noChangeArrowheads="1"/>
          </p:cNvSpPr>
          <p:nvPr/>
        </p:nvSpPr>
        <p:spPr bwMode="auto">
          <a:xfrm>
            <a:off x="3882927" y="0"/>
            <a:ext cx="2972097"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7" name="Rectangle 12"/>
          <p:cNvSpPr>
            <a:spLocks noChangeArrowheads="1"/>
          </p:cNvSpPr>
          <p:nvPr/>
        </p:nvSpPr>
        <p:spPr bwMode="auto">
          <a:xfrm>
            <a:off x="-1489" y="8684381"/>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8" name="Rectangle 13"/>
          <p:cNvSpPr>
            <a:spLocks noChangeArrowheads="1"/>
          </p:cNvSpPr>
          <p:nvPr/>
        </p:nvSpPr>
        <p:spPr bwMode="auto">
          <a:xfrm>
            <a:off x="-1489" y="0"/>
            <a:ext cx="2972098"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9" name="Rectangle 14"/>
          <p:cNvSpPr>
            <a:spLocks noGrp="1" noRot="1" noChangeAspect="1" noChangeArrowheads="1" noTextEdit="1"/>
          </p:cNvSpPr>
          <p:nvPr>
            <p:ph type="sldImg"/>
          </p:nvPr>
        </p:nvSpPr>
        <p:spPr bwMode="auto">
          <a:xfrm>
            <a:off x="1152525" y="692150"/>
            <a:ext cx="455295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60" name="Rectangle 15"/>
          <p:cNvSpPr>
            <a:spLocks noGrp="1" noChangeArrowheads="1"/>
          </p:cNvSpPr>
          <p:nvPr>
            <p:ph type="body" idx="1"/>
          </p:nvPr>
        </p:nvSpPr>
        <p:spPr>
          <a:xfrm>
            <a:off x="760513" y="4568976"/>
            <a:ext cx="5366742" cy="3829655"/>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0" tIns="44446" rIns="90480" bIns="44446"/>
          <a:lstStyle/>
          <a:p>
            <a:pPr marL="0" indent="0">
              <a:buNone/>
            </a:pPr>
            <a:r>
              <a:rPr lang="en-US" altLang="en-US" sz="1100" kern="1200" dirty="0" smtClean="0">
                <a:solidFill>
                  <a:schemeClr val="tx1"/>
                </a:solidFill>
                <a:latin typeface="+mn-lt"/>
                <a:ea typeface="+mn-ea"/>
                <a:cs typeface="+mn-cs"/>
              </a:rPr>
              <a:t> </a:t>
            </a:r>
            <a:r>
              <a:rPr lang="en-US" sz="1000" dirty="0" smtClean="0"/>
              <a:t>interval from a ventricular sensed or paced event to an atrial paced event and is known as the AEI, or VAI</a:t>
            </a:r>
          </a:p>
          <a:p>
            <a:pPr marL="0" indent="0">
              <a:buNone/>
            </a:pPr>
            <a:endParaRPr lang="en-US" altLang="en-US" sz="1000" dirty="0" smtClean="0">
              <a:latin typeface="Effra" pitchFamily="34" charset="0"/>
            </a:endParaRPr>
          </a:p>
          <a:p>
            <a:pPr marL="0" indent="0">
              <a:buNone/>
            </a:pPr>
            <a:r>
              <a:rPr lang="en-US" sz="1000" dirty="0" smtClean="0"/>
              <a:t>interval begins with an atrial sensed or paced event and extends to a ventricular event. This interval may be defined by a paced AV, PR, AR, or PV interval</a:t>
            </a:r>
          </a:p>
          <a:p>
            <a:pPr marL="0" indent="0">
              <a:buNone/>
            </a:pPr>
            <a:r>
              <a:rPr lang="en-US" sz="1000" dirty="0" smtClean="0"/>
              <a:t>atrial sensed event that occurs before completion of the AEI promptly terminates this interval and initiates an AVI, and the result is P-wave synchronous ventricular pacing.</a:t>
            </a:r>
          </a:p>
          <a:p>
            <a:pPr marL="0" indent="0">
              <a:buNone/>
            </a:pPr>
            <a:r>
              <a:rPr lang="en-US" sz="1000" dirty="0" smtClean="0"/>
              <a:t>8 If the intrinsic sinus rate is less than the programmed LRL, AV sequential pacing at the programmed rate or functional single-chamber atrial (AR) pacing occurs</a:t>
            </a:r>
            <a:endParaRPr lang="en-US" altLang="en-US" sz="1000" dirty="0" smtClean="0">
              <a:latin typeface="Effra" pitchFamily="34" charset="0"/>
            </a:endParaRPr>
          </a:p>
          <a:p>
            <a:endParaRPr lang="pl-PL" altLang="en-US" sz="1000" dirty="0">
              <a:ea typeface="ヒラギノ角ゴ Pro W3" pitchFamily="8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6448C5A8-1385-4BB0-A4F2-CC602CE13B97}" type="slidenum">
              <a:rPr lang="en-US" altLang="en-US" smtClean="0">
                <a:ea typeface="ヒラギノ角ゴ Pro W3" pitchFamily="80" charset="-128"/>
              </a:rPr>
              <a:pPr eaLnBrk="1" hangingPunct="1">
                <a:spcBef>
                  <a:spcPct val="0"/>
                </a:spcBef>
              </a:pPr>
              <a:t>25</a:t>
            </a:fld>
            <a:endParaRPr lang="en-US" altLang="en-US" dirty="0">
              <a:ea typeface="ヒラギノ角ゴ Pro W3" pitchFamily="80" charset="-128"/>
            </a:endParaRPr>
          </a:p>
        </p:txBody>
      </p:sp>
      <p:sp>
        <p:nvSpPr>
          <p:cNvPr id="287747" name="Rectangle 2"/>
          <p:cNvSpPr>
            <a:spLocks noChangeArrowheads="1"/>
          </p:cNvSpPr>
          <p:nvPr/>
        </p:nvSpPr>
        <p:spPr bwMode="auto">
          <a:xfrm>
            <a:off x="3885903" y="0"/>
            <a:ext cx="2972097"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48" name="Rectangle 3"/>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49" name="Rectangle 4"/>
          <p:cNvSpPr>
            <a:spLocks noChangeArrowheads="1"/>
          </p:cNvSpPr>
          <p:nvPr/>
        </p:nvSpPr>
        <p:spPr bwMode="auto">
          <a:xfrm>
            <a:off x="0" y="0"/>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0" name="Rectangle 5"/>
          <p:cNvSpPr>
            <a:spLocks noChangeArrowheads="1"/>
          </p:cNvSpPr>
          <p:nvPr/>
        </p:nvSpPr>
        <p:spPr bwMode="auto">
          <a:xfrm>
            <a:off x="3885903" y="0"/>
            <a:ext cx="2972097"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1" name="Rectangle 6"/>
          <p:cNvSpPr>
            <a:spLocks noChangeArrowheads="1"/>
          </p:cNvSpPr>
          <p:nvPr/>
        </p:nvSpPr>
        <p:spPr bwMode="auto">
          <a:xfrm>
            <a:off x="0" y="8684381"/>
            <a:ext cx="2972098"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2" name="Rectangle 7"/>
          <p:cNvSpPr>
            <a:spLocks noChangeArrowheads="1"/>
          </p:cNvSpPr>
          <p:nvPr/>
        </p:nvSpPr>
        <p:spPr bwMode="auto">
          <a:xfrm>
            <a:off x="0" y="0"/>
            <a:ext cx="2972098"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3" name="Rectangle 8"/>
          <p:cNvSpPr>
            <a:spLocks noChangeArrowheads="1"/>
          </p:cNvSpPr>
          <p:nvPr/>
        </p:nvSpPr>
        <p:spPr bwMode="auto">
          <a:xfrm>
            <a:off x="3884414" y="0"/>
            <a:ext cx="2975075"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4" name="Rectangle 9"/>
          <p:cNvSpPr>
            <a:spLocks noChangeArrowheads="1"/>
          </p:cNvSpPr>
          <p:nvPr/>
        </p:nvSpPr>
        <p:spPr bwMode="auto">
          <a:xfrm>
            <a:off x="-2976" y="8684381"/>
            <a:ext cx="2973586"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5" name="Rectangle 10"/>
          <p:cNvSpPr>
            <a:spLocks noChangeArrowheads="1"/>
          </p:cNvSpPr>
          <p:nvPr/>
        </p:nvSpPr>
        <p:spPr bwMode="auto">
          <a:xfrm>
            <a:off x="-2976" y="0"/>
            <a:ext cx="2973586"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6" name="Rectangle 11"/>
          <p:cNvSpPr>
            <a:spLocks noChangeArrowheads="1"/>
          </p:cNvSpPr>
          <p:nvPr/>
        </p:nvSpPr>
        <p:spPr bwMode="auto">
          <a:xfrm>
            <a:off x="3882927" y="0"/>
            <a:ext cx="2972097"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7" name="Rectangle 12"/>
          <p:cNvSpPr>
            <a:spLocks noChangeArrowheads="1"/>
          </p:cNvSpPr>
          <p:nvPr/>
        </p:nvSpPr>
        <p:spPr bwMode="auto">
          <a:xfrm>
            <a:off x="-1489" y="8684381"/>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8" name="Rectangle 13"/>
          <p:cNvSpPr>
            <a:spLocks noChangeArrowheads="1"/>
          </p:cNvSpPr>
          <p:nvPr/>
        </p:nvSpPr>
        <p:spPr bwMode="auto">
          <a:xfrm>
            <a:off x="-1489" y="0"/>
            <a:ext cx="2972098"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7759" name="Rectangle 14"/>
          <p:cNvSpPr>
            <a:spLocks noGrp="1" noRot="1" noChangeAspect="1" noChangeArrowheads="1" noTextEdit="1"/>
          </p:cNvSpPr>
          <p:nvPr>
            <p:ph type="sldImg"/>
          </p:nvPr>
        </p:nvSpPr>
        <p:spPr bwMode="auto">
          <a:xfrm>
            <a:off x="1152525" y="692150"/>
            <a:ext cx="455295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60" name="Rectangle 15"/>
          <p:cNvSpPr>
            <a:spLocks noGrp="1" noChangeArrowheads="1"/>
          </p:cNvSpPr>
          <p:nvPr>
            <p:ph type="body" idx="1"/>
          </p:nvPr>
        </p:nvSpPr>
        <p:spPr>
          <a:xfrm>
            <a:off x="760513" y="4568976"/>
            <a:ext cx="5366742" cy="3829655"/>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0" tIns="44446" rIns="90480" bIns="44446"/>
          <a:lstStyle/>
          <a:p>
            <a:endParaRPr lang="pl-PL" altLang="en-US" sz="1000">
              <a:ea typeface="ヒラギノ角ゴ Pro W3" pitchFamily="8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42CDE4C0-5804-454A-861B-47E223DF333D}" type="slidenum">
              <a:rPr lang="en-US" altLang="en-US" smtClean="0">
                <a:ea typeface="ヒラギノ角ゴ Pro W3" pitchFamily="80" charset="-128"/>
              </a:rPr>
              <a:pPr eaLnBrk="1" hangingPunct="1">
                <a:spcBef>
                  <a:spcPct val="0"/>
                </a:spcBef>
              </a:pPr>
              <a:t>26</a:t>
            </a:fld>
            <a:endParaRPr lang="en-US" altLang="en-US" dirty="0">
              <a:ea typeface="ヒラギノ角ゴ Pro W3" pitchFamily="80" charset="-128"/>
            </a:endParaRPr>
          </a:p>
        </p:txBody>
      </p:sp>
      <p:sp>
        <p:nvSpPr>
          <p:cNvPr id="288771" name="Rectangle 2"/>
          <p:cNvSpPr>
            <a:spLocks noChangeArrowheads="1"/>
          </p:cNvSpPr>
          <p:nvPr/>
        </p:nvSpPr>
        <p:spPr bwMode="auto">
          <a:xfrm>
            <a:off x="3885903" y="0"/>
            <a:ext cx="2972097"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2" name="Rectangle 3"/>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3" name="Rectangle 4"/>
          <p:cNvSpPr>
            <a:spLocks noChangeArrowheads="1"/>
          </p:cNvSpPr>
          <p:nvPr/>
        </p:nvSpPr>
        <p:spPr bwMode="auto">
          <a:xfrm>
            <a:off x="0" y="0"/>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4" name="Rectangle 5"/>
          <p:cNvSpPr>
            <a:spLocks noChangeArrowheads="1"/>
          </p:cNvSpPr>
          <p:nvPr/>
        </p:nvSpPr>
        <p:spPr bwMode="auto">
          <a:xfrm>
            <a:off x="3885903" y="0"/>
            <a:ext cx="2972097"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5" name="Rectangle 6"/>
          <p:cNvSpPr>
            <a:spLocks noChangeArrowheads="1"/>
          </p:cNvSpPr>
          <p:nvPr/>
        </p:nvSpPr>
        <p:spPr bwMode="auto">
          <a:xfrm>
            <a:off x="0" y="8684381"/>
            <a:ext cx="2972098"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6" name="Rectangle 7"/>
          <p:cNvSpPr>
            <a:spLocks noChangeArrowheads="1"/>
          </p:cNvSpPr>
          <p:nvPr/>
        </p:nvSpPr>
        <p:spPr bwMode="auto">
          <a:xfrm>
            <a:off x="0" y="0"/>
            <a:ext cx="2972098"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7" name="Rectangle 8"/>
          <p:cNvSpPr>
            <a:spLocks noChangeArrowheads="1"/>
          </p:cNvSpPr>
          <p:nvPr/>
        </p:nvSpPr>
        <p:spPr bwMode="auto">
          <a:xfrm>
            <a:off x="3884414" y="0"/>
            <a:ext cx="2975075"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8" name="Rectangle 9"/>
          <p:cNvSpPr>
            <a:spLocks noChangeArrowheads="1"/>
          </p:cNvSpPr>
          <p:nvPr/>
        </p:nvSpPr>
        <p:spPr bwMode="auto">
          <a:xfrm>
            <a:off x="-2976" y="8684381"/>
            <a:ext cx="2973586" cy="4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79" name="Rectangle 10"/>
          <p:cNvSpPr>
            <a:spLocks noChangeArrowheads="1"/>
          </p:cNvSpPr>
          <p:nvPr/>
        </p:nvSpPr>
        <p:spPr bwMode="auto">
          <a:xfrm>
            <a:off x="-2976" y="0"/>
            <a:ext cx="2973586" cy="4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80" name="Rectangle 11"/>
          <p:cNvSpPr>
            <a:spLocks noChangeArrowheads="1"/>
          </p:cNvSpPr>
          <p:nvPr/>
        </p:nvSpPr>
        <p:spPr bwMode="auto">
          <a:xfrm>
            <a:off x="3882927" y="0"/>
            <a:ext cx="2972097"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81" name="Rectangle 12"/>
          <p:cNvSpPr>
            <a:spLocks noChangeArrowheads="1"/>
          </p:cNvSpPr>
          <p:nvPr/>
        </p:nvSpPr>
        <p:spPr bwMode="auto">
          <a:xfrm>
            <a:off x="3882927" y="8684381"/>
            <a:ext cx="2972097"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82" name="Rectangle 13"/>
          <p:cNvSpPr>
            <a:spLocks noChangeArrowheads="1"/>
          </p:cNvSpPr>
          <p:nvPr/>
        </p:nvSpPr>
        <p:spPr bwMode="auto">
          <a:xfrm>
            <a:off x="-1489" y="8684381"/>
            <a:ext cx="2972098" cy="4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83" name="Rectangle 14"/>
          <p:cNvSpPr>
            <a:spLocks noChangeArrowheads="1"/>
          </p:cNvSpPr>
          <p:nvPr/>
        </p:nvSpPr>
        <p:spPr bwMode="auto">
          <a:xfrm>
            <a:off x="-1489" y="0"/>
            <a:ext cx="2972098" cy="45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8784" name="Rectangle 15"/>
          <p:cNvSpPr>
            <a:spLocks noGrp="1" noRot="1" noChangeAspect="1" noChangeArrowheads="1" noTextEdit="1"/>
          </p:cNvSpPr>
          <p:nvPr>
            <p:ph type="sldImg"/>
          </p:nvPr>
        </p:nvSpPr>
        <p:spPr bwMode="auto">
          <a:xfrm>
            <a:off x="1152525" y="692150"/>
            <a:ext cx="455295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8785" name="Rectangle 16"/>
          <p:cNvSpPr>
            <a:spLocks noGrp="1" noChangeArrowheads="1"/>
          </p:cNvSpPr>
          <p:nvPr>
            <p:ph type="body" idx="1"/>
          </p:nvPr>
        </p:nvSpPr>
        <p:spPr>
          <a:xfrm>
            <a:off x="760513" y="4568976"/>
            <a:ext cx="5366742" cy="3829655"/>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0" tIns="44446" rIns="90480" bIns="44446"/>
          <a:lstStyle/>
          <a:p>
            <a:endParaRPr lang="pl-PL" altLang="en-US" sz="1000">
              <a:ea typeface="ヒラギノ角ゴ Pro W3" pitchFamily="8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is standard today where devices </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27</a:t>
            </a:fld>
            <a:endParaRPr lang="en-IN"/>
          </a:p>
        </p:txBody>
      </p:sp>
    </p:spTree>
    <p:extLst>
      <p:ext uri="{BB962C8B-B14F-4D97-AF65-F5344CB8AC3E}">
        <p14:creationId xmlns:p14="http://schemas.microsoft.com/office/powerpoint/2010/main" val="6070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VRP prevents sensing of the evoked potential and the resultant T wave on the ventricular channel of the pacemaker</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28</a:t>
            </a:fld>
            <a:endParaRPr lang="en-IN"/>
          </a:p>
        </p:txBody>
      </p:sp>
    </p:spTree>
    <p:extLst>
      <p:ext uri="{BB962C8B-B14F-4D97-AF65-F5344CB8AC3E}">
        <p14:creationId xmlns:p14="http://schemas.microsoft.com/office/powerpoint/2010/main" val="355767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TextEdit="1"/>
          </p:cNvSpPr>
          <p:nvPr>
            <p:ph type="sldImg"/>
          </p:nvPr>
        </p:nvSpPr>
        <p:spPr bwMode="auto">
          <a:xfrm>
            <a:off x="1114425" y="682625"/>
            <a:ext cx="4586288" cy="3440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Rectangle 3"/>
          <p:cNvSpPr>
            <a:spLocks noGrp="1"/>
          </p:cNvSpPr>
          <p:nvPr>
            <p:ph type="body" idx="1"/>
          </p:nvPr>
        </p:nvSpPr>
        <p:spPr>
          <a:xfrm>
            <a:off x="608708" y="4195537"/>
            <a:ext cx="5640586" cy="4265083"/>
          </a:xfrm>
          <a:noFill/>
        </p:spPr>
        <p:txBody>
          <a:bodyPr/>
          <a:lstStyle/>
          <a:p>
            <a:r>
              <a:rPr lang="en-US" altLang="en-US" dirty="0" smtClean="0"/>
              <a:t>In dual chamber devices, an AV delay is started by any paced or non-refractory atrial event and it is terminated by a sensed or paced ventricular event.</a:t>
            </a:r>
          </a:p>
          <a:p>
            <a:endParaRPr lang="en-US" altLang="en-US" dirty="0" smtClean="0"/>
          </a:p>
          <a:p>
            <a:r>
              <a:rPr lang="en-US" altLang="en-US" dirty="0" smtClean="0"/>
              <a:t>Atrial Blanking (AB) is the period of time when the sense amplifier is not sensing. This prevents the pacemaker from </a:t>
            </a:r>
            <a:r>
              <a:rPr lang="en-US" altLang="en-US" dirty="0" err="1" smtClean="0"/>
              <a:t>oversensing</a:t>
            </a:r>
            <a:r>
              <a:rPr lang="en-US" altLang="en-US" dirty="0" smtClean="0"/>
              <a:t> an atrial stimulus or the depolarizing atrium.</a:t>
            </a:r>
          </a:p>
          <a:p>
            <a:endParaRPr lang="en-US" altLang="en-US" dirty="0" smtClean="0"/>
          </a:p>
          <a:p>
            <a:r>
              <a:rPr lang="en-US" altLang="en-US" dirty="0" smtClean="0"/>
              <a:t>AV Delay is a time period from either an AS or AP event before the pacemaker paces the ventricle. The PAV is usually programmed 30 </a:t>
            </a:r>
            <a:r>
              <a:rPr lang="en-US" altLang="en-US" dirty="0" err="1" smtClean="0"/>
              <a:t>ms</a:t>
            </a:r>
            <a:r>
              <a:rPr lang="en-US" altLang="en-US" dirty="0" smtClean="0"/>
              <a:t> longer than the SAV to allow for conduction of the paced atrial beat to reach the left side of the heart.</a:t>
            </a:r>
          </a:p>
          <a:p>
            <a:endParaRPr lang="en-US" altLang="en-US" dirty="0" smtClean="0"/>
          </a:p>
          <a:p>
            <a:r>
              <a:rPr lang="en-US" altLang="en-US" dirty="0" smtClean="0"/>
              <a:t>Post Ventricular Atrial Blanking (PVAB) - The purpose of PVAB is to prevent sensing the ventricular beat in the atrium. A typical ventricular beat could be 15mV.  If the atrial sensitivity is set at 0.5mV, there is a possibility for the atrial chamber to sense the R-wave. The PVAB prevents this </a:t>
            </a:r>
            <a:r>
              <a:rPr lang="en-US" altLang="en-US" dirty="0" err="1" smtClean="0"/>
              <a:t>oversensing</a:t>
            </a:r>
            <a:r>
              <a:rPr lang="en-US" altLang="en-US" dirty="0" smtClean="0"/>
              <a:t>.</a:t>
            </a:r>
          </a:p>
          <a:p>
            <a:endParaRPr lang="en-US" altLang="en-US" dirty="0" smtClean="0"/>
          </a:p>
          <a:p>
            <a:r>
              <a:rPr lang="en-US" altLang="en-US" dirty="0" smtClean="0"/>
              <a:t>Post Ventricular Atrial Refractory Period (PVARP) - The purpose of PVARP is to prevent sensing any retrograde p-waves. If the retrograde p-waves are sensed, then the patient could go into Pacemaker Mediated Tachycardia (PMT). Any atrial beat falling into PVARP is noted as AR, but not used from a timing diagram standpoint.</a:t>
            </a:r>
          </a:p>
          <a:p>
            <a:endParaRPr lang="en-US" altLang="en-US" dirty="0" smtClean="0"/>
          </a:p>
          <a:p>
            <a:r>
              <a:rPr lang="en-US" dirty="0" smtClean="0"/>
              <a:t>Atrial output also triggers a timing period on the ventricular channel, known as the ventricular blanking period</a:t>
            </a:r>
            <a:endParaRPr lang="en-US" altLang="en-US" dirty="0" smtClean="0"/>
          </a:p>
          <a:p>
            <a:endParaRPr lang="en-US" altLang="en-US" dirty="0" smtClean="0"/>
          </a:p>
          <a:p>
            <a:endParaRPr lang="pl-PL"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Total Atrial Refractory Period (TARP) - TARP is defined as the SAV+PVARP. No atrial beats can be tracked within this interval. If an atrial beat falls into this interval, then it is not tracked. When the atrial rate reaches TARP rate, the pacemaker exhibits a 2:1 block behavior.</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31</a:t>
            </a:fld>
            <a:endParaRPr lang="en-IN"/>
          </a:p>
        </p:txBody>
      </p:sp>
    </p:spTree>
    <p:extLst>
      <p:ext uri="{BB962C8B-B14F-4D97-AF65-F5344CB8AC3E}">
        <p14:creationId xmlns:p14="http://schemas.microsoft.com/office/powerpoint/2010/main" val="151318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three-letter code describing the basic function of the various pacing systems was first proposed in 1974 by a combined task force from the American Heart Association and the American College of Cardiology. </a:t>
            </a:r>
          </a:p>
          <a:p>
            <a:r>
              <a:rPr lang="en-US" altLang="en-US" dirty="0" smtClean="0"/>
              <a:t>NBG is a standard created by the NASPE and the British Pacing Group Modes </a:t>
            </a:r>
            <a:endParaRPr lang="en-US" dirty="0" smtClean="0"/>
          </a:p>
          <a:p>
            <a:r>
              <a:rPr lang="en-US" dirty="0" smtClean="0"/>
              <a:t>The third position refers to the mode of sensing, or how the pacemaker responds to a sensed event</a:t>
            </a:r>
          </a:p>
          <a:p>
            <a:r>
              <a:rPr lang="en-US" dirty="0" smtClean="0"/>
              <a:t>. An I indicates that a sensed event inhibits the output pulse and causes the pacemaker to recycle for one or more timing cycles. T means that an output pulse is triggered in response to a sensed event</a:t>
            </a:r>
          </a:p>
          <a:p>
            <a:r>
              <a:rPr lang="en-US" dirty="0" smtClean="0"/>
              <a:t>An R in the fourth position indicates that the pacemaker incorporates a sensor to control the rate independently of intrinsic electrical activity of the heart. The fifth position indicates whether multisite pacing is not present (O) or present in the atrium (A), ventricle (V), or both (D). Multisite pacing is defined for this purpose as stimulation sites in both atria, both ventricles, more than one stimulation site in any single chamber, or any combination of these.</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6</a:t>
            </a:fld>
            <a:endParaRPr lang="en-IN"/>
          </a:p>
        </p:txBody>
      </p:sp>
    </p:spTree>
    <p:extLst>
      <p:ext uri="{BB962C8B-B14F-4D97-AF65-F5344CB8AC3E}">
        <p14:creationId xmlns:p14="http://schemas.microsoft.com/office/powerpoint/2010/main" val="385316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upper rate (UR) is limited by the AVI and the PVARP. In this example, the AVI is 150 milliseconds and the PVARP is 250 milliseconds, for a TARP of 400 milliseconds (this is equal to 150ppm). As shown, after the first paced ventricular complex, a P wave occurs just after the completion of the PVARP. This P wave is sensed, initiates the AVI, and is followed by another paced ventricular complex. The subsequent P wave occurs within the PVARP and is therefore not sensed. The DDD response is to wait for the next intrinsic P wave to occur, as in this example, or for the AEI to be completed, whereupon AV sequential pacing occurs.</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32</a:t>
            </a:fld>
            <a:endParaRPr lang="en-IN"/>
          </a:p>
        </p:txBody>
      </p:sp>
    </p:spTree>
    <p:extLst>
      <p:ext uri="{BB962C8B-B14F-4D97-AF65-F5344CB8AC3E}">
        <p14:creationId xmlns:p14="http://schemas.microsoft.com/office/powerpoint/2010/main" val="302186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pacemaker will “track” the atrium</a:t>
            </a:r>
            <a:endParaRPr lang="en-US" dirty="0" smtClean="0"/>
          </a:p>
          <a:p>
            <a:pPr algn="l" eaLnBrk="1" hangingPunct="1">
              <a:spcBef>
                <a:spcPct val="20000"/>
              </a:spcBef>
            </a:pPr>
            <a:r>
              <a:rPr lang="en-US" altLang="en-US" sz="1200" b="0" dirty="0" smtClean="0">
                <a:latin typeface="+mn-lt"/>
              </a:rPr>
              <a:t>Maintains AV Synchrony</a:t>
            </a:r>
          </a:p>
          <a:p>
            <a:pPr algn="l" eaLnBrk="1" hangingPunct="1">
              <a:spcBef>
                <a:spcPct val="20000"/>
              </a:spcBef>
            </a:pPr>
            <a:r>
              <a:rPr lang="en-US" altLang="en-US" sz="1200" b="0" dirty="0" smtClean="0">
                <a:latin typeface="+mn-lt"/>
              </a:rPr>
              <a:t>Want to limit how fast we pace</a:t>
            </a:r>
          </a:p>
          <a:p>
            <a:pPr algn="l"/>
            <a:endParaRPr lang="en-US" dirty="0" smtClean="0"/>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34</a:t>
            </a:fld>
            <a:endParaRPr lang="en-IN"/>
          </a:p>
        </p:txBody>
      </p:sp>
    </p:spTree>
    <p:extLst>
      <p:ext uri="{BB962C8B-B14F-4D97-AF65-F5344CB8AC3E}">
        <p14:creationId xmlns:p14="http://schemas.microsoft.com/office/powerpoint/2010/main" val="387106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Misrepresentation  of the paced signal as a cardiac depolarization signal. </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36</a:t>
            </a:fld>
            <a:endParaRPr lang="en-IN"/>
          </a:p>
        </p:txBody>
      </p:sp>
    </p:spTree>
    <p:extLst>
      <p:ext uri="{BB962C8B-B14F-4D97-AF65-F5344CB8AC3E}">
        <p14:creationId xmlns:p14="http://schemas.microsoft.com/office/powerpoint/2010/main" val="156589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terminal portion is a relative refractory period, to assist in the detection of rapid pathologic atrial rhythms for purposes of mode </a:t>
            </a:r>
            <a:r>
              <a:rPr lang="en-US" dirty="0" err="1" smtClean="0"/>
              <a:t>switching</a:t>
            </a:r>
            <a:endParaRPr lang="en-US" dirty="0" smtClean="0"/>
          </a:p>
          <a:p>
            <a:r>
              <a:rPr lang="en-US" b="1" dirty="0" smtClean="0"/>
              <a:t>Even though the leading edge of the atrial pacing artifact is </a:t>
            </a:r>
            <a:r>
              <a:rPr lang="en-US" b="1" dirty="0" err="1" smtClean="0"/>
              <a:t>effectively</a:t>
            </a:r>
            <a:r>
              <a:rPr lang="en-US" b="1" dirty="0" smtClean="0"/>
              <a:t> ignored because of the blanking period, the trailing edge of the atrial pacing artifact occurring after the blanking period can occasionally be sensed on the ventricular channel</a:t>
            </a:r>
            <a:r>
              <a:rPr lang="en-US" dirty="0" smtClean="0"/>
              <a:t>. In a pacemaker-dependent patient, inhibition of </a:t>
            </a:r>
            <a:r>
              <a:rPr lang="en-US" dirty="0" err="1" smtClean="0"/>
              <a:t>ventricular</a:t>
            </a:r>
            <a:r>
              <a:rPr lang="en-US" dirty="0" smtClean="0"/>
              <a:t> output by crosstalk results in </a:t>
            </a:r>
            <a:r>
              <a:rPr lang="en-US" dirty="0" err="1" smtClean="0"/>
              <a:t>asystole</a:t>
            </a:r>
            <a:r>
              <a:rPr lang="en-US" dirty="0" smtClean="0"/>
              <a:t>. To prevent such an outcome, a safety mechanism is present</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37</a:t>
            </a:fld>
            <a:endParaRPr lang="en-IN"/>
          </a:p>
        </p:txBody>
      </p:sp>
    </p:spTree>
    <p:extLst>
      <p:ext uri="{BB962C8B-B14F-4D97-AF65-F5344CB8AC3E}">
        <p14:creationId xmlns:p14="http://schemas.microsoft.com/office/powerpoint/2010/main" val="3554596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Representation of </a:t>
            </a:r>
            <a:r>
              <a:rPr lang="en-US" dirty="0" err="1" smtClean="0"/>
              <a:t>atrioventricular</a:t>
            </a:r>
            <a:r>
              <a:rPr lang="en-US" dirty="0" smtClean="0"/>
              <a:t> interval (AVI). (A) AVI corresponds to a programmed value following a paced or sensed atrial beat before a ventricular pacing artifact is delivered. The post-atrial ventricular blanking period (PAVB) is found in the initial portion of the AVI, followed by the cross-talk sensing window. (B) If the ventricular-sensing amplifier senses any event during the cross-talk sensing window, ventricular safety pacing is delivered, usually 100–110 </a:t>
            </a:r>
            <a:r>
              <a:rPr lang="en-US" dirty="0" err="1" smtClean="0"/>
              <a:t>ms</a:t>
            </a:r>
            <a:r>
              <a:rPr lang="en-US" dirty="0" smtClean="0"/>
              <a:t> after the atrial event. (C) An intrinsic ventricular event [such as a premature ventricular contraction (PVC)] during the PAVB period is not sensed by the ventricular-sensing amplifier; thus ventricular pacing is delivered at the programmed AVI.</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39</a:t>
            </a:fld>
            <a:endParaRPr lang="en-IN"/>
          </a:p>
        </p:txBody>
      </p:sp>
    </p:spTree>
    <p:extLst>
      <p:ext uri="{BB962C8B-B14F-4D97-AF65-F5344CB8AC3E}">
        <p14:creationId xmlns:p14="http://schemas.microsoft.com/office/powerpoint/2010/main" val="2662281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TextEdit="1"/>
          </p:cNvSpPr>
          <p:nvPr>
            <p:ph type="sldImg"/>
          </p:nvPr>
        </p:nvSpPr>
        <p:spPr bwMode="auto">
          <a:xfrm>
            <a:off x="1114425" y="682625"/>
            <a:ext cx="4586288" cy="3440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Rectangle 3"/>
          <p:cNvSpPr>
            <a:spLocks noGrp="1"/>
          </p:cNvSpPr>
          <p:nvPr>
            <p:ph type="body" idx="1"/>
          </p:nvPr>
        </p:nvSpPr>
        <p:spPr>
          <a:xfrm>
            <a:off x="608708" y="4195537"/>
            <a:ext cx="5640586" cy="4265083"/>
          </a:xfrm>
          <a:noFill/>
        </p:spPr>
        <p:txBody>
          <a:bodyPr/>
          <a:lstStyle/>
          <a:p>
            <a:r>
              <a:rPr lang="en-US" altLang="en-US" dirty="0" smtClean="0"/>
              <a:t>Post Atrial Ventricular Blanking (PAVB) </a:t>
            </a:r>
            <a:r>
              <a:rPr lang="en-US" altLang="en-US" dirty="0"/>
              <a:t>- The purpose of this interval is to prevent sensing in the ventricle after an atrial paced beat - this may prevent crosstalk</a:t>
            </a:r>
            <a:r>
              <a:rPr lang="en-US" altLang="en-US" dirty="0" smtClean="0"/>
              <a:t>.</a:t>
            </a:r>
          </a:p>
          <a:p>
            <a:r>
              <a:rPr lang="en-US" dirty="0" smtClean="0"/>
              <a:t>Atrial output also triggers a timing period on the ventricular channel, known as the ventricular </a:t>
            </a:r>
            <a:r>
              <a:rPr lang="en-US" dirty="0" err="1" smtClean="0"/>
              <a:t>bla</a:t>
            </a:r>
            <a:endParaRPr lang="en-US" altLang="en-US" dirty="0"/>
          </a:p>
          <a:p>
            <a:endParaRPr lang="en-US" altLang="en-US" dirty="0"/>
          </a:p>
          <a:p>
            <a:r>
              <a:rPr lang="en-US" altLang="en-US" dirty="0"/>
              <a:t>Ventricular Safety Pacing (VSP) - This is a 110 ms interval whose purpose is to prevent inhibition due to “crosstalk”.</a:t>
            </a:r>
          </a:p>
          <a:p>
            <a:endParaRPr lang="en-US" altLang="en-US" dirty="0"/>
          </a:p>
          <a:p>
            <a:r>
              <a:rPr lang="en-US" altLang="en-US" dirty="0"/>
              <a:t>Ventricular Blanking (VB) - This is to prevent sensing the VP or the ventricular depolarization after it has already been sensed.</a:t>
            </a:r>
          </a:p>
          <a:p>
            <a:endParaRPr lang="en-US" altLang="en-US" dirty="0"/>
          </a:p>
          <a:p>
            <a:r>
              <a:rPr lang="en-US" altLang="en-US" dirty="0"/>
              <a:t>Ventricular Refractory Period (VRP) - </a:t>
            </a:r>
            <a:r>
              <a:rPr lang="en-US" altLang="en-US" dirty="0">
                <a:latin typeface="Times New Roman" pitchFamily="18" charset="0"/>
              </a:rPr>
              <a:t>A period of time during which ventricular sensed events are ignored for timing purposes, but included in diagnostic counters. This prevents falsely sensing R-waves and T-waves, which could cause timing errors.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Any electrical ventricular event sensed during this window is regarded to be cross-talk</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41</a:t>
            </a:fld>
            <a:endParaRPr lang="en-IN"/>
          </a:p>
        </p:txBody>
      </p:sp>
    </p:spTree>
    <p:extLst>
      <p:ext uri="{BB962C8B-B14F-4D97-AF65-F5344CB8AC3E}">
        <p14:creationId xmlns:p14="http://schemas.microsoft.com/office/powerpoint/2010/main" val="233359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Physiologically - , </a:t>
            </a:r>
          </a:p>
          <a:p>
            <a:r>
              <a:rPr lang="en-US" dirty="0" smtClean="0"/>
              <a:t>and the same variation is applied to the sensed AV delay and the paced AV delay</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45</a:t>
            </a:fld>
            <a:endParaRPr lang="en-IN"/>
          </a:p>
        </p:txBody>
      </p:sp>
    </p:spTree>
    <p:extLst>
      <p:ext uri="{BB962C8B-B14F-4D97-AF65-F5344CB8AC3E}">
        <p14:creationId xmlns:p14="http://schemas.microsoft.com/office/powerpoint/2010/main" val="3409041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atrial lead picking up far-field signals from </a:t>
            </a:r>
            <a:r>
              <a:rPr lang="en-US" sz="1200" b="0" i="0" kern="1200" dirty="0" smtClean="0">
                <a:solidFill>
                  <a:schemeClr val="tx1"/>
                </a:solidFill>
                <a:effectLst/>
                <a:latin typeface="+mn-lt"/>
                <a:ea typeface="+mn-ea"/>
                <a:cs typeface="+mn-cs"/>
                <a:hlinkClick r:id="rId3" tooltip="Learn more about ventricular depolarization from ScienceDirect's AI-generated Topic Pages"/>
              </a:rPr>
              <a:t>ventricular depolarization</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An intrinsic event is sensed in the opposite chamber it originates from</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48</a:t>
            </a:fld>
            <a:endParaRPr lang="en-IN"/>
          </a:p>
        </p:txBody>
      </p:sp>
    </p:spTree>
    <p:extLst>
      <p:ext uri="{BB962C8B-B14F-4D97-AF65-F5344CB8AC3E}">
        <p14:creationId xmlns:p14="http://schemas.microsoft.com/office/powerpoint/2010/main" val="40556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atrial lead picking up far-field signals from </a:t>
            </a:r>
            <a:r>
              <a:rPr lang="en-US" sz="1200" b="0" i="0" kern="1200" dirty="0" smtClean="0">
                <a:solidFill>
                  <a:schemeClr val="tx1"/>
                </a:solidFill>
                <a:effectLst/>
                <a:latin typeface="+mn-lt"/>
                <a:ea typeface="+mn-ea"/>
                <a:cs typeface="+mn-cs"/>
                <a:hlinkClick r:id="rId3" tooltip="Learn more about ventricular depolarization from ScienceDirect's AI-generated Topic Pages"/>
              </a:rPr>
              <a:t>ventricular depolarization</a:t>
            </a:r>
            <a:endParaRPr lang="en-US" sz="1200" b="0" i="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49</a:t>
            </a:fld>
            <a:endParaRPr lang="en-IN"/>
          </a:p>
        </p:txBody>
      </p:sp>
    </p:spTree>
    <p:extLst>
      <p:ext uri="{BB962C8B-B14F-4D97-AF65-F5344CB8AC3E}">
        <p14:creationId xmlns:p14="http://schemas.microsoft.com/office/powerpoint/2010/main" val="204475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in</a:t>
            </a:r>
            <a:r>
              <a:rPr lang="en-US" baseline="0" dirty="0" smtClean="0"/>
              <a:t>  </a:t>
            </a:r>
            <a:r>
              <a:rPr lang="en-US" dirty="0" smtClean="0"/>
              <a:t> the pacing rate </a:t>
            </a:r>
          </a:p>
          <a:p>
            <a:r>
              <a:rPr lang="en-US" dirty="0" smtClean="0"/>
              <a:t>The most common sensor used to drive rate response is the accelerometer, which rapidly detects physical motion.</a:t>
            </a:r>
          </a:p>
          <a:p>
            <a:r>
              <a:rPr lang="en-US" dirty="0" smtClean="0"/>
              <a:t>Although more specific, they introduce greater latency and are often used with accelerometers to provide a blended response</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7</a:t>
            </a:fld>
            <a:endParaRPr lang="en-IN"/>
          </a:p>
        </p:txBody>
      </p:sp>
    </p:spTree>
    <p:extLst>
      <p:ext uri="{BB962C8B-B14F-4D97-AF65-F5344CB8AC3E}">
        <p14:creationId xmlns:p14="http://schemas.microsoft.com/office/powerpoint/2010/main" val="223904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4E171A4B-10A1-4D09-B165-DC7A75D77CC2}" type="slidenum">
              <a:rPr lang="en-US" altLang="en-US" smtClean="0">
                <a:ea typeface="ヒラギノ角ゴ Pro W3" pitchFamily="80" charset="-128"/>
              </a:rPr>
              <a:pPr eaLnBrk="1" hangingPunct="1">
                <a:spcBef>
                  <a:spcPct val="0"/>
                </a:spcBef>
              </a:pPr>
              <a:t>50</a:t>
            </a:fld>
            <a:endParaRPr lang="en-US" altLang="en-US" dirty="0">
              <a:ea typeface="ヒラギノ角ゴ Pro W3" pitchFamily="80" charset="-128"/>
            </a:endParaRPr>
          </a:p>
        </p:txBody>
      </p:sp>
      <p:sp>
        <p:nvSpPr>
          <p:cNvPr id="301059" name="Rectangle 2"/>
          <p:cNvSpPr>
            <a:spLocks noGrp="1" noRot="1" noChangeAspect="1" noChangeArrowheads="1" noTextEdit="1"/>
          </p:cNvSpPr>
          <p:nvPr>
            <p:ph type="sldImg"/>
          </p:nvPr>
        </p:nvSpPr>
        <p:spPr bwMode="auto">
          <a:xfrm>
            <a:off x="1112838" y="68421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0" name="Rectangle 3"/>
          <p:cNvSpPr>
            <a:spLocks noGrp="1" noChangeArrowheads="1"/>
          </p:cNvSpPr>
          <p:nvPr>
            <p:ph type="body" idx="1"/>
          </p:nvPr>
        </p:nvSpPr>
        <p:spPr>
          <a:xfrm>
            <a:off x="610196" y="4195536"/>
            <a:ext cx="5637609" cy="4263571"/>
          </a:xfrm>
          <a:noFill/>
        </p:spPr>
        <p:txBody>
          <a:bodyPr/>
          <a:lstStyle/>
          <a:p>
            <a:endParaRPr lang="pl-PL" altLang="en-US">
              <a:ea typeface="ヒラギノ角ゴ Pro W3" pitchFamily="8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In patients with sinus rhythm and complete </a:t>
            </a:r>
            <a:r>
              <a:rPr lang="en-US" sz="1200" b="0" i="0" kern="1200" dirty="0" err="1" smtClean="0">
                <a:solidFill>
                  <a:schemeClr val="tx1"/>
                </a:solidFill>
                <a:effectLst/>
                <a:latin typeface="+mn-lt"/>
                <a:ea typeface="+mn-ea"/>
                <a:cs typeface="+mn-cs"/>
              </a:rPr>
              <a:t>atrio</a:t>
            </a:r>
            <a:r>
              <a:rPr lang="en-US" sz="1200" b="0" i="0" kern="1200" dirty="0" smtClean="0">
                <a:solidFill>
                  <a:schemeClr val="tx1"/>
                </a:solidFill>
                <a:effectLst/>
                <a:latin typeface="+mn-lt"/>
                <a:ea typeface="+mn-ea"/>
                <a:cs typeface="+mn-cs"/>
              </a:rPr>
              <a:t>-ventricular block, the </a:t>
            </a:r>
            <a:r>
              <a:rPr lang="en-US" sz="1200" b="0" i="0" kern="1200" dirty="0" err="1" smtClean="0">
                <a:solidFill>
                  <a:schemeClr val="tx1"/>
                </a:solidFill>
                <a:effectLst/>
                <a:latin typeface="+mn-lt"/>
                <a:ea typeface="+mn-ea"/>
                <a:cs typeface="+mn-cs"/>
              </a:rPr>
              <a:t>oversensing</a:t>
            </a:r>
            <a:r>
              <a:rPr lang="en-US" sz="1200" b="0" i="0" kern="1200" dirty="0" smtClean="0">
                <a:solidFill>
                  <a:schemeClr val="tx1"/>
                </a:solidFill>
                <a:effectLst/>
                <a:latin typeface="+mn-lt"/>
                <a:ea typeface="+mn-ea"/>
                <a:cs typeface="+mn-cs"/>
              </a:rPr>
              <a:t> of the P-wave may inhibit ventricular pacing and lead to </a:t>
            </a:r>
            <a:r>
              <a:rPr lang="en-US" sz="1200" b="0" i="0" kern="1200" dirty="0" err="1" smtClean="0">
                <a:solidFill>
                  <a:schemeClr val="tx1"/>
                </a:solidFill>
                <a:effectLst/>
                <a:latin typeface="+mn-lt"/>
                <a:ea typeface="+mn-ea"/>
                <a:cs typeface="+mn-cs"/>
              </a:rPr>
              <a:t>asystole</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Similarly, </a:t>
            </a:r>
            <a:r>
              <a:rPr lang="en-US" sz="1200" b="0" i="0" kern="1200" dirty="0" err="1" smtClean="0">
                <a:solidFill>
                  <a:schemeClr val="tx1"/>
                </a:solidFill>
                <a:effectLst/>
                <a:latin typeface="+mn-lt"/>
                <a:ea typeface="+mn-ea"/>
                <a:cs typeface="+mn-cs"/>
              </a:rPr>
              <a:t>oversensing</a:t>
            </a:r>
            <a:r>
              <a:rPr lang="en-US" sz="1200" b="0" i="0" kern="1200" dirty="0" smtClean="0">
                <a:solidFill>
                  <a:schemeClr val="tx1"/>
                </a:solidFill>
                <a:effectLst/>
                <a:latin typeface="+mn-lt"/>
                <a:ea typeface="+mn-ea"/>
                <a:cs typeface="+mn-cs"/>
              </a:rPr>
              <a:t> of atrial </a:t>
            </a:r>
            <a:r>
              <a:rPr lang="en-US" sz="1200" b="0" i="0" kern="1200" dirty="0" err="1" smtClean="0">
                <a:solidFill>
                  <a:schemeClr val="tx1"/>
                </a:solidFill>
                <a:effectLst/>
                <a:latin typeface="+mn-lt"/>
                <a:ea typeface="+mn-ea"/>
                <a:cs typeface="+mn-cs"/>
              </a:rPr>
              <a:t>depolarizations</a:t>
            </a:r>
            <a:r>
              <a:rPr lang="en-US" sz="1200" b="0" i="0" kern="1200" dirty="0" smtClean="0">
                <a:solidFill>
                  <a:schemeClr val="tx1"/>
                </a:solidFill>
                <a:effectLst/>
                <a:latin typeface="+mn-lt"/>
                <a:ea typeface="+mn-ea"/>
                <a:cs typeface="+mn-cs"/>
              </a:rPr>
              <a:t> during atrial flutter or atrial tachycardia is likely to cause spurious shocks and possible </a:t>
            </a:r>
            <a:r>
              <a:rPr lang="en-US" sz="1200" b="0" i="0" kern="1200" dirty="0" err="1" smtClean="0">
                <a:solidFill>
                  <a:schemeClr val="tx1"/>
                </a:solidFill>
                <a:effectLst/>
                <a:latin typeface="+mn-lt"/>
                <a:ea typeface="+mn-ea"/>
                <a:cs typeface="+mn-cs"/>
              </a:rPr>
              <a:t>asystole</a:t>
            </a:r>
            <a:r>
              <a:rPr lang="en-US" sz="1200" b="0" i="0" kern="1200" dirty="0" smtClean="0">
                <a:solidFill>
                  <a:schemeClr val="tx1"/>
                </a:solidFill>
                <a:effectLst/>
                <a:latin typeface="+mn-lt"/>
                <a:ea typeface="+mn-ea"/>
                <a:cs typeface="+mn-cs"/>
              </a:rPr>
              <a:t> if the patient's underlying rhythm is complete </a:t>
            </a:r>
            <a:r>
              <a:rPr lang="en-US" sz="1200" b="0" i="0" kern="1200" dirty="0" err="1" smtClean="0">
                <a:solidFill>
                  <a:schemeClr val="tx1"/>
                </a:solidFill>
                <a:effectLst/>
                <a:latin typeface="+mn-lt"/>
                <a:ea typeface="+mn-ea"/>
                <a:cs typeface="+mn-cs"/>
              </a:rPr>
              <a:t>atrioventricular</a:t>
            </a:r>
            <a:r>
              <a:rPr lang="en-US" sz="1200" b="0" i="0" kern="1200" dirty="0" smtClean="0">
                <a:solidFill>
                  <a:schemeClr val="tx1"/>
                </a:solidFill>
                <a:effectLst/>
                <a:latin typeface="+mn-lt"/>
                <a:ea typeface="+mn-ea"/>
                <a:cs typeface="+mn-cs"/>
              </a:rPr>
              <a:t> block.</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56</a:t>
            </a:fld>
            <a:endParaRPr lang="en-IN"/>
          </a:p>
        </p:txBody>
      </p:sp>
    </p:spTree>
    <p:extLst>
      <p:ext uri="{BB962C8B-B14F-4D97-AF65-F5344CB8AC3E}">
        <p14:creationId xmlns:p14="http://schemas.microsoft.com/office/powerpoint/2010/main" val="3065988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TextEdit="1"/>
          </p:cNvSpPr>
          <p:nvPr>
            <p:ph type="sldImg"/>
          </p:nvPr>
        </p:nvSpPr>
        <p:spPr bwMode="auto">
          <a:xfrm>
            <a:off x="1114425" y="682625"/>
            <a:ext cx="4586288" cy="3440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Rectangle 3"/>
          <p:cNvSpPr>
            <a:spLocks noGrp="1"/>
          </p:cNvSpPr>
          <p:nvPr>
            <p:ph type="body" idx="1"/>
          </p:nvPr>
        </p:nvSpPr>
        <p:spPr>
          <a:xfrm>
            <a:off x="608708" y="4195537"/>
            <a:ext cx="5640586" cy="4265083"/>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Note:  VSP window only occurs after AP </a:t>
            </a:r>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these timers</a:t>
            </a:r>
            <a:r>
              <a:rPr lang="en-US" baseline="0" dirty="0" smtClean="0"/>
              <a:t> telling the pacemaker when to sense and when to </a:t>
            </a:r>
            <a:r>
              <a:rPr lang="en-US" baseline="0" dirty="0" err="1" smtClean="0"/>
              <a:t>pac</a:t>
            </a:r>
            <a:r>
              <a:rPr lang="en-US" baseline="0" dirty="0" smtClean="0"/>
              <a:t> e, some timers overlap and interact with each other</a:t>
            </a:r>
          </a:p>
          <a:p>
            <a:r>
              <a:rPr lang="en-US" baseline="0" dirty="0" smtClean="0"/>
              <a:t>Pacemaker is bound by certain rules that it must follow making it appear as if there is something wrong with the pacemaker , when its actually a normal function. </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61</a:t>
            </a:fld>
            <a:endParaRPr lang="en-IN"/>
          </a:p>
        </p:txBody>
      </p:sp>
    </p:spTree>
    <p:extLst>
      <p:ext uri="{BB962C8B-B14F-4D97-AF65-F5344CB8AC3E}">
        <p14:creationId xmlns:p14="http://schemas.microsoft.com/office/powerpoint/2010/main" val="4007479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Continues till rate decreases so that every p wave lands outside the TARP</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63</a:t>
            </a:fld>
            <a:endParaRPr lang="en-IN"/>
          </a:p>
        </p:txBody>
      </p:sp>
    </p:spTree>
    <p:extLst>
      <p:ext uri="{BB962C8B-B14F-4D97-AF65-F5344CB8AC3E}">
        <p14:creationId xmlns:p14="http://schemas.microsoft.com/office/powerpoint/2010/main" val="509117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Endless loop and requires an outside intervention to break the loop. </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67</a:t>
            </a:fld>
            <a:endParaRPr lang="en-IN"/>
          </a:p>
        </p:txBody>
      </p:sp>
    </p:spTree>
    <p:extLst>
      <p:ext uri="{BB962C8B-B14F-4D97-AF65-F5344CB8AC3E}">
        <p14:creationId xmlns:p14="http://schemas.microsoft.com/office/powerpoint/2010/main" val="165187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xfrm>
            <a:off x="1112838" y="68421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Rectangle 3"/>
          <p:cNvSpPr>
            <a:spLocks noGrp="1"/>
          </p:cNvSpPr>
          <p:nvPr>
            <p:ph type="body" idx="1"/>
          </p:nvPr>
        </p:nvSpPr>
        <p:spPr>
          <a:xfrm>
            <a:off x="608708" y="4197048"/>
            <a:ext cx="5640586" cy="4262060"/>
          </a:xfrm>
          <a:noFill/>
        </p:spPr>
        <p:txBody>
          <a:bodyPr/>
          <a:lstStyle/>
          <a:p>
            <a:pPr marL="216233" indent="-216233"/>
            <a:r>
              <a:rPr lang="en-US" altLang="en-US" dirty="0"/>
              <a:t>Answer: A. 60 bpm</a:t>
            </a:r>
          </a:p>
          <a:p>
            <a:pPr marL="216233" indent="-216233"/>
            <a:endParaRPr lang="en-US" altLang="en-US" dirty="0"/>
          </a:p>
          <a:p>
            <a:pPr marL="216233" indent="-216233"/>
            <a:r>
              <a:rPr lang="en-US" altLang="en-US" dirty="0"/>
              <a:t>Note that time between the two paced beats is 5 big boxes, which is equivalent to 1,000ms. (60,000ms in a minute) / (1,000ms) = 60 bpm. (A Vs is sensed as an intrinsic beat, which resets the 1,000ms timer.)</a:t>
            </a:r>
          </a:p>
          <a:p>
            <a:pPr marL="216233" indent="-216233"/>
            <a:endParaRPr lang="en-US" altLang="en-US" dirty="0"/>
          </a:p>
        </p:txBody>
      </p:sp>
      <p:grpSp>
        <p:nvGrpSpPr>
          <p:cNvPr id="285700" name="Group 4"/>
          <p:cNvGrpSpPr>
            <a:grpSpLocks/>
          </p:cNvGrpSpPr>
          <p:nvPr/>
        </p:nvGrpSpPr>
        <p:grpSpPr bwMode="auto">
          <a:xfrm>
            <a:off x="608708" y="5473096"/>
            <a:ext cx="5335488" cy="1496786"/>
            <a:chOff x="192" y="1584"/>
            <a:chExt cx="5328" cy="2016"/>
          </a:xfrm>
        </p:grpSpPr>
        <p:sp>
          <p:nvSpPr>
            <p:cNvPr id="285701" name="Rectangle 5"/>
            <p:cNvSpPr>
              <a:spLocks noChangeArrowheads="1"/>
            </p:cNvSpPr>
            <p:nvPr/>
          </p:nvSpPr>
          <p:spPr bwMode="auto">
            <a:xfrm>
              <a:off x="192" y="2544"/>
              <a:ext cx="5328" cy="10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pic>
          <p:nvPicPr>
            <p:cNvPr id="285702" name="Picture 6" descr="VVIp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584"/>
              <a:ext cx="513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3" name="Rectangle 7"/>
            <p:cNvSpPr>
              <a:spLocks noChangeArrowheads="1"/>
            </p:cNvSpPr>
            <p:nvPr/>
          </p:nvSpPr>
          <p:spPr bwMode="auto">
            <a:xfrm>
              <a:off x="666"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4" name="Rectangle 8"/>
            <p:cNvSpPr>
              <a:spLocks noChangeArrowheads="1"/>
            </p:cNvSpPr>
            <p:nvPr/>
          </p:nvSpPr>
          <p:spPr bwMode="auto">
            <a:xfrm>
              <a:off x="1514"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5" name="Rectangle 9"/>
            <p:cNvSpPr>
              <a:spLocks noChangeArrowheads="1"/>
            </p:cNvSpPr>
            <p:nvPr/>
          </p:nvSpPr>
          <p:spPr bwMode="auto">
            <a:xfrm>
              <a:off x="2057"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6" name="Rectangle 10"/>
            <p:cNvSpPr>
              <a:spLocks noChangeArrowheads="1"/>
            </p:cNvSpPr>
            <p:nvPr/>
          </p:nvSpPr>
          <p:spPr bwMode="auto">
            <a:xfrm>
              <a:off x="2908"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7" name="Rectangle 11"/>
            <p:cNvSpPr>
              <a:spLocks noChangeArrowheads="1"/>
            </p:cNvSpPr>
            <p:nvPr/>
          </p:nvSpPr>
          <p:spPr bwMode="auto">
            <a:xfrm>
              <a:off x="3762"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8" name="Rectangle 12"/>
            <p:cNvSpPr>
              <a:spLocks noChangeArrowheads="1"/>
            </p:cNvSpPr>
            <p:nvPr/>
          </p:nvSpPr>
          <p:spPr bwMode="auto">
            <a:xfrm>
              <a:off x="4291"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09" name="Rectangle 13"/>
            <p:cNvSpPr>
              <a:spLocks noChangeArrowheads="1"/>
            </p:cNvSpPr>
            <p:nvPr/>
          </p:nvSpPr>
          <p:spPr bwMode="auto">
            <a:xfrm>
              <a:off x="5128"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37" tIns="47868" rIns="95737" bIns="47868" anchor="ctr"/>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US" altLang="en-US" sz="900" dirty="0">
                  <a:latin typeface="Arial" pitchFamily="34" charset="0"/>
                </a:rPr>
                <a:t>VR</a:t>
              </a:r>
            </a:p>
          </p:txBody>
        </p:sp>
        <p:sp>
          <p:nvSpPr>
            <p:cNvPr id="285710" name="Rectangle 14"/>
            <p:cNvSpPr>
              <a:spLocks noChangeArrowheads="1"/>
            </p:cNvSpPr>
            <p:nvPr/>
          </p:nvSpPr>
          <p:spPr bwMode="auto">
            <a:xfrm>
              <a:off x="666"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1" name="Rectangle 15"/>
            <p:cNvSpPr>
              <a:spLocks noChangeArrowheads="1"/>
            </p:cNvSpPr>
            <p:nvPr/>
          </p:nvSpPr>
          <p:spPr bwMode="auto">
            <a:xfrm>
              <a:off x="1496" y="2741"/>
              <a:ext cx="37"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2" name="Rectangle 16"/>
            <p:cNvSpPr>
              <a:spLocks noChangeArrowheads="1"/>
            </p:cNvSpPr>
            <p:nvPr/>
          </p:nvSpPr>
          <p:spPr bwMode="auto">
            <a:xfrm>
              <a:off x="2057"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3" name="Rectangle 17"/>
            <p:cNvSpPr>
              <a:spLocks noChangeArrowheads="1"/>
            </p:cNvSpPr>
            <p:nvPr/>
          </p:nvSpPr>
          <p:spPr bwMode="auto">
            <a:xfrm>
              <a:off x="2908"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4" name="Rectangle 18"/>
            <p:cNvSpPr>
              <a:spLocks noChangeArrowheads="1"/>
            </p:cNvSpPr>
            <p:nvPr/>
          </p:nvSpPr>
          <p:spPr bwMode="auto">
            <a:xfrm>
              <a:off x="3762" y="2741"/>
              <a:ext cx="37"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5" name="Rectangle 19"/>
            <p:cNvSpPr>
              <a:spLocks noChangeArrowheads="1"/>
            </p:cNvSpPr>
            <p:nvPr/>
          </p:nvSpPr>
          <p:spPr bwMode="auto">
            <a:xfrm>
              <a:off x="4291"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6" name="Rectangle 20"/>
            <p:cNvSpPr>
              <a:spLocks noChangeArrowheads="1"/>
            </p:cNvSpPr>
            <p:nvPr/>
          </p:nvSpPr>
          <p:spPr bwMode="auto">
            <a:xfrm>
              <a:off x="5122"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pl-PL" altLang="en-US" sz="1700">
                <a:latin typeface="Arial" pitchFamily="34" charset="0"/>
              </a:endParaRPr>
            </a:p>
          </p:txBody>
        </p:sp>
        <p:sp>
          <p:nvSpPr>
            <p:cNvPr id="285717" name="Line 21"/>
            <p:cNvSpPr>
              <a:spLocks noChangeShapeType="1"/>
            </p:cNvSpPr>
            <p:nvPr/>
          </p:nvSpPr>
          <p:spPr bwMode="auto">
            <a:xfrm>
              <a:off x="666" y="2741"/>
              <a:ext cx="830"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5718" name="Line 22"/>
            <p:cNvSpPr>
              <a:spLocks noChangeShapeType="1"/>
            </p:cNvSpPr>
            <p:nvPr/>
          </p:nvSpPr>
          <p:spPr bwMode="auto">
            <a:xfrm>
              <a:off x="2101" y="2741"/>
              <a:ext cx="831"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5719" name="Line 23"/>
            <p:cNvSpPr>
              <a:spLocks noChangeShapeType="1"/>
            </p:cNvSpPr>
            <p:nvPr/>
          </p:nvSpPr>
          <p:spPr bwMode="auto">
            <a:xfrm>
              <a:off x="2932" y="2741"/>
              <a:ext cx="830"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5720" name="Line 24"/>
            <p:cNvSpPr>
              <a:spLocks noChangeShapeType="1"/>
            </p:cNvSpPr>
            <p:nvPr/>
          </p:nvSpPr>
          <p:spPr bwMode="auto">
            <a:xfrm>
              <a:off x="4291" y="2741"/>
              <a:ext cx="831"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5721" name="Freeform 25"/>
            <p:cNvSpPr>
              <a:spLocks/>
            </p:cNvSpPr>
            <p:nvPr/>
          </p:nvSpPr>
          <p:spPr bwMode="auto">
            <a:xfrm>
              <a:off x="1496" y="2941"/>
              <a:ext cx="543" cy="75"/>
            </a:xfrm>
            <a:custGeom>
              <a:avLst/>
              <a:gdLst>
                <a:gd name="T0" fmla="*/ 0 w 543"/>
                <a:gd name="T1" fmla="*/ 31 h 75"/>
                <a:gd name="T2" fmla="*/ 475 w 543"/>
                <a:gd name="T3" fmla="*/ 30 h 75"/>
                <a:gd name="T4" fmla="*/ 512 w 543"/>
                <a:gd name="T5" fmla="*/ 75 h 75"/>
                <a:gd name="T6" fmla="*/ 512 w 543"/>
                <a:gd name="T7" fmla="*/ 0 h 75"/>
                <a:gd name="T8" fmla="*/ 543 w 543"/>
                <a:gd name="T9" fmla="*/ 22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75">
                  <a:moveTo>
                    <a:pt x="0" y="31"/>
                  </a:moveTo>
                  <a:lnTo>
                    <a:pt x="475" y="30"/>
                  </a:lnTo>
                  <a:lnTo>
                    <a:pt x="512" y="75"/>
                  </a:lnTo>
                  <a:lnTo>
                    <a:pt x="512" y="0"/>
                  </a:lnTo>
                  <a:lnTo>
                    <a:pt x="543" y="22"/>
                  </a:lnTo>
                </a:path>
              </a:pathLst>
            </a:custGeom>
            <a:noFill/>
            <a:ln w="19050" cap="flat">
              <a:solidFill>
                <a:srgbClr val="9933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5722" name="Freeform 26"/>
            <p:cNvSpPr>
              <a:spLocks/>
            </p:cNvSpPr>
            <p:nvPr/>
          </p:nvSpPr>
          <p:spPr bwMode="auto">
            <a:xfrm>
              <a:off x="3762" y="2941"/>
              <a:ext cx="520" cy="83"/>
            </a:xfrm>
            <a:custGeom>
              <a:avLst/>
              <a:gdLst>
                <a:gd name="T0" fmla="*/ 0 w 520"/>
                <a:gd name="T1" fmla="*/ 31 h 83"/>
                <a:gd name="T2" fmla="*/ 452 w 520"/>
                <a:gd name="T3" fmla="*/ 30 h 83"/>
                <a:gd name="T4" fmla="*/ 475 w 520"/>
                <a:gd name="T5" fmla="*/ 83 h 83"/>
                <a:gd name="T6" fmla="*/ 490 w 520"/>
                <a:gd name="T7" fmla="*/ 0 h 83"/>
                <a:gd name="T8" fmla="*/ 520 w 520"/>
                <a:gd name="T9" fmla="*/ 3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 h="83">
                  <a:moveTo>
                    <a:pt x="0" y="31"/>
                  </a:moveTo>
                  <a:lnTo>
                    <a:pt x="452" y="30"/>
                  </a:lnTo>
                  <a:lnTo>
                    <a:pt x="475" y="83"/>
                  </a:lnTo>
                  <a:lnTo>
                    <a:pt x="490" y="0"/>
                  </a:lnTo>
                  <a:lnTo>
                    <a:pt x="520" y="30"/>
                  </a:lnTo>
                </a:path>
              </a:pathLst>
            </a:custGeom>
            <a:noFill/>
            <a:ln w="19050" cap="flat">
              <a:solidFill>
                <a:srgbClr val="9933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walking with limited arm motion on a treadmill leads to a poor rate response, patients with tremor or car travelling in a bumpy roads) </a:t>
            </a:r>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8</a:t>
            </a:fld>
            <a:endParaRPr lang="en-IN"/>
          </a:p>
        </p:txBody>
      </p:sp>
    </p:spTree>
    <p:extLst>
      <p:ext uri="{BB962C8B-B14F-4D97-AF65-F5344CB8AC3E}">
        <p14:creationId xmlns:p14="http://schemas.microsoft.com/office/powerpoint/2010/main" val="184570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Minute ventilation sensors -transmit a low-energy current from the lead tip to the pulse generator to measure the variations in pulmonary impedance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inappropriately increase the heart rate when patients are connected to ECG monitors that inject small currents into the body, which results in sensor error</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9</a:t>
            </a:fld>
            <a:endParaRPr lang="en-IN"/>
          </a:p>
        </p:txBody>
      </p:sp>
    </p:spTree>
    <p:extLst>
      <p:ext uri="{BB962C8B-B14F-4D97-AF65-F5344CB8AC3E}">
        <p14:creationId xmlns:p14="http://schemas.microsoft.com/office/powerpoint/2010/main" val="287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pacing modes that can sense cardiac events must include blanking and refractory periods in their basic timing cycle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refractory after a paced or sensed ventricular event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 occurring within the VRP is not sensed and does not reset the ventricular timer </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14</a:t>
            </a:fld>
            <a:endParaRPr lang="en-IN"/>
          </a:p>
        </p:txBody>
      </p:sp>
    </p:spTree>
    <p:extLst>
      <p:ext uri="{BB962C8B-B14F-4D97-AF65-F5344CB8AC3E}">
        <p14:creationId xmlns:p14="http://schemas.microsoft.com/office/powerpoint/2010/main" val="235570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 to the appropriate pacemaker function as they prevent sensing of known but clinically inappropriate signals, such as the evoked potential and repolarization</a:t>
            </a:r>
          </a:p>
          <a:p>
            <a:r>
              <a:rPr lang="en-US" dirty="0" smtClean="0"/>
              <a:t>Once this period ends, the sense amplifier becomes alert and is receptive to the detection of native signals</a:t>
            </a:r>
          </a:p>
          <a:p>
            <a:r>
              <a:rPr lang="en-US" dirty="0" smtClean="0"/>
              <a:t>Atrial blanking period (ABP) Atrial-sensing amplifier is “blind” and will not detect or respond to any atrial-sensed event Ventricular blanking period (VBP) Ventricular-sensing amplifier is “blind” and will not detect or respond to any </a:t>
            </a:r>
            <a:r>
              <a:rPr lang="en-US" dirty="0" err="1" smtClean="0"/>
              <a:t>ventricularsensed</a:t>
            </a:r>
            <a:r>
              <a:rPr lang="en-US" dirty="0" smtClean="0"/>
              <a:t> eve</a:t>
            </a:r>
          </a:p>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15</a:t>
            </a:fld>
            <a:endParaRPr lang="en-IN"/>
          </a:p>
        </p:txBody>
      </p:sp>
    </p:spTree>
    <p:extLst>
      <p:ext uri="{BB962C8B-B14F-4D97-AF65-F5344CB8AC3E}">
        <p14:creationId xmlns:p14="http://schemas.microsoft.com/office/powerpoint/2010/main" val="54203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defTabSz="914485" eaLnBrk="0" hangingPunct="0">
              <a:spcBef>
                <a:spcPct val="30000"/>
              </a:spcBef>
              <a:defRPr sz="1100">
                <a:solidFill>
                  <a:schemeClr val="tx1"/>
                </a:solidFill>
                <a:latin typeface="Calibri" pitchFamily="34" charset="0"/>
              </a:defRPr>
            </a:lvl1pPr>
            <a:lvl2pPr marL="702756" indent="-270291" defTabSz="914485" eaLnBrk="0" hangingPunct="0">
              <a:spcBef>
                <a:spcPct val="30000"/>
              </a:spcBef>
              <a:defRPr sz="1100">
                <a:solidFill>
                  <a:schemeClr val="tx1"/>
                </a:solidFill>
                <a:latin typeface="Calibri" pitchFamily="34" charset="0"/>
              </a:defRPr>
            </a:lvl2pPr>
            <a:lvl3pPr marL="1081164" indent="-216233" defTabSz="914485" eaLnBrk="0" hangingPunct="0">
              <a:spcBef>
                <a:spcPct val="30000"/>
              </a:spcBef>
              <a:defRPr sz="1100">
                <a:solidFill>
                  <a:schemeClr val="tx1"/>
                </a:solidFill>
                <a:latin typeface="Calibri" pitchFamily="34" charset="0"/>
              </a:defRPr>
            </a:lvl3pPr>
            <a:lvl4pPr marL="1513629" indent="-216233" defTabSz="914485" eaLnBrk="0" hangingPunct="0">
              <a:spcBef>
                <a:spcPct val="30000"/>
              </a:spcBef>
              <a:defRPr sz="1100">
                <a:solidFill>
                  <a:schemeClr val="tx1"/>
                </a:solidFill>
                <a:latin typeface="Calibri" pitchFamily="34" charset="0"/>
              </a:defRPr>
            </a:lvl4pPr>
            <a:lvl5pPr marL="1946095" indent="-216233" defTabSz="914485" eaLnBrk="0" hangingPunct="0">
              <a:spcBef>
                <a:spcPct val="30000"/>
              </a:spcBef>
              <a:defRPr sz="1100">
                <a:solidFill>
                  <a:schemeClr val="tx1"/>
                </a:solidFill>
                <a:latin typeface="Calibri" pitchFamily="34" charset="0"/>
              </a:defRPr>
            </a:lvl5pPr>
            <a:lvl6pPr marL="2378560" indent="-216233" defTabSz="914485" eaLnBrk="0" fontAlgn="base" hangingPunct="0">
              <a:spcBef>
                <a:spcPct val="30000"/>
              </a:spcBef>
              <a:spcAft>
                <a:spcPct val="0"/>
              </a:spcAft>
              <a:defRPr sz="1100">
                <a:solidFill>
                  <a:schemeClr val="tx1"/>
                </a:solidFill>
                <a:latin typeface="Calibri" pitchFamily="34" charset="0"/>
              </a:defRPr>
            </a:lvl6pPr>
            <a:lvl7pPr marL="2811026" indent="-216233" defTabSz="914485" eaLnBrk="0" fontAlgn="base" hangingPunct="0">
              <a:spcBef>
                <a:spcPct val="30000"/>
              </a:spcBef>
              <a:spcAft>
                <a:spcPct val="0"/>
              </a:spcAft>
              <a:defRPr sz="1100">
                <a:solidFill>
                  <a:schemeClr val="tx1"/>
                </a:solidFill>
                <a:latin typeface="Calibri" pitchFamily="34" charset="0"/>
              </a:defRPr>
            </a:lvl7pPr>
            <a:lvl8pPr marL="3243491" indent="-216233" defTabSz="914485" eaLnBrk="0" fontAlgn="base" hangingPunct="0">
              <a:spcBef>
                <a:spcPct val="30000"/>
              </a:spcBef>
              <a:spcAft>
                <a:spcPct val="0"/>
              </a:spcAft>
              <a:defRPr sz="1100">
                <a:solidFill>
                  <a:schemeClr val="tx1"/>
                </a:solidFill>
                <a:latin typeface="Calibri" pitchFamily="34" charset="0"/>
              </a:defRPr>
            </a:lvl8pPr>
            <a:lvl9pPr marL="3675957" indent="-216233" defTabSz="91448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9576CB51-210B-438B-98FF-D9334E9CA8AD}" type="slidenum">
              <a:rPr lang="en-US" altLang="en-US" smtClean="0">
                <a:ea typeface="ヒラギノ角ゴ Pro W3" pitchFamily="80" charset="-128"/>
              </a:rPr>
              <a:pPr eaLnBrk="1" hangingPunct="1">
                <a:spcBef>
                  <a:spcPct val="0"/>
                </a:spcBef>
              </a:pPr>
              <a:t>16</a:t>
            </a:fld>
            <a:endParaRPr lang="en-US" altLang="en-US" dirty="0">
              <a:ea typeface="ヒラギノ角ゴ Pro W3" pitchFamily="80" charset="-128"/>
            </a:endParaRPr>
          </a:p>
        </p:txBody>
      </p:sp>
      <p:sp>
        <p:nvSpPr>
          <p:cNvPr id="263171"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9B6DD85-5098-4BFE-9A58-FC9DF6A7E6DD}" type="slidenum">
              <a:rPr lang="en-US" altLang="en-US" b="0">
                <a:latin typeface="Arial" pitchFamily="34" charset="0"/>
              </a:rPr>
              <a:pPr algn="r" eaLnBrk="1" hangingPunct="1">
                <a:spcBef>
                  <a:spcPct val="0"/>
                </a:spcBef>
              </a:pPr>
              <a:t>16</a:t>
            </a:fld>
            <a:endParaRPr lang="en-US" altLang="en-US" b="0" dirty="0">
              <a:latin typeface="Arial" pitchFamily="34" charset="0"/>
            </a:endParaRPr>
          </a:p>
        </p:txBody>
      </p:sp>
      <p:sp>
        <p:nvSpPr>
          <p:cNvPr id="26317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3" name="Rectangle 3"/>
          <p:cNvSpPr>
            <a:spLocks noGrp="1" noChangeArrowheads="1"/>
          </p:cNvSpPr>
          <p:nvPr>
            <p:ph type="body" idx="1"/>
          </p:nvPr>
        </p:nvSpPr>
        <p:spPr>
          <a:xfrm>
            <a:off x="684609" y="4342190"/>
            <a:ext cx="5484317" cy="4112381"/>
          </a:xfrm>
          <a:noFill/>
        </p:spPr>
        <p:txBody>
          <a:bodyPr lIns="91421" tIns="45710" rIns="91421" bIns="45710"/>
          <a:lstStyle/>
          <a:p>
            <a:endParaRPr lang="pl-PL" altLang="en-US" i="1">
              <a:ea typeface="ヒラギノ角ゴ Pro W3" pitchFamily="8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07906A-50DB-4B37-A78D-92A64BF0827B}" type="slidenum">
              <a:rPr lang="en-IN" smtClean="0"/>
              <a:t>17</a:t>
            </a:fld>
            <a:endParaRPr lang="en-IN"/>
          </a:p>
        </p:txBody>
      </p:sp>
    </p:spTree>
    <p:extLst>
      <p:ext uri="{BB962C8B-B14F-4D97-AF65-F5344CB8AC3E}">
        <p14:creationId xmlns:p14="http://schemas.microsoft.com/office/powerpoint/2010/main" val="21815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55" y="373379"/>
            <a:ext cx="8381999" cy="266700"/>
          </a:xfrm>
        </p:spPr>
        <p:txBody>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0"/>
          <p:cNvSpPr>
            <a:spLocks noGrp="1"/>
          </p:cNvSpPr>
          <p:nvPr>
            <p:ph type="sldNum" sz="quarter" idx="13"/>
          </p:nvPr>
        </p:nvSpPr>
        <p:spPr/>
        <p:txBody>
          <a:bodyPr/>
          <a:lstStyle>
            <a:lvl1pPr>
              <a:defRPr/>
            </a:lvl1pPr>
          </a:lstStyle>
          <a:p>
            <a:pPr>
              <a:defRPr/>
            </a:pPr>
            <a:fld id="{3FFE9A97-A9B3-4C78-992E-8DCF69FD1CEF}" type="slidenum">
              <a:rPr lang="en-US"/>
              <a:pPr>
                <a:defRPr/>
              </a:pPr>
              <a:t>‹#›</a:t>
            </a:fld>
            <a:endParaRPr lang="en-US" dirty="0"/>
          </a:p>
        </p:txBody>
      </p:sp>
      <p:sp>
        <p:nvSpPr>
          <p:cNvPr id="7" name="Footer Placeholder 9"/>
          <p:cNvSpPr>
            <a:spLocks noGrp="1"/>
          </p:cNvSpPr>
          <p:nvPr>
            <p:ph type="ftr" sz="quarter" idx="14"/>
          </p:nvPr>
        </p:nvSpPr>
        <p:spPr/>
        <p:txBody>
          <a:bodyPr/>
          <a:lstStyle>
            <a:lvl1pPr>
              <a:defRPr/>
            </a:lvl1pPr>
          </a:lstStyle>
          <a:p>
            <a:pPr>
              <a:defRPr/>
            </a:pPr>
            <a:r>
              <a:rPr lang="en-US" dirty="0"/>
              <a:t>Presentation Title (Edit on Slide Master)   |   June 1, 2015   |   Confidential, for Internal Use Only</a:t>
            </a:r>
          </a:p>
        </p:txBody>
      </p:sp>
    </p:spTree>
    <p:extLst>
      <p:ext uri="{BB962C8B-B14F-4D97-AF65-F5344CB8AC3E}">
        <p14:creationId xmlns:p14="http://schemas.microsoft.com/office/powerpoint/2010/main" val="20147686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DB473FA0-40A5-4C6B-ADD5-5AB5B955BE69}" type="slidenum">
              <a:rPr lang="en-US"/>
              <a:pPr>
                <a:defRPr/>
              </a:pPr>
              <a:t>‹#›</a:t>
            </a:fld>
            <a:endParaRPr lang="en-US" dirty="0"/>
          </a:p>
        </p:txBody>
      </p:sp>
      <p:sp>
        <p:nvSpPr>
          <p:cNvPr id="6" name="Footer Placeholder 7"/>
          <p:cNvSpPr>
            <a:spLocks noGrp="1"/>
          </p:cNvSpPr>
          <p:nvPr>
            <p:ph type="ftr" sz="quarter" idx="15"/>
          </p:nvPr>
        </p:nvSpPr>
        <p:spPr/>
        <p:txBody>
          <a:bodyPr/>
          <a:lstStyle>
            <a:lvl1pPr>
              <a:defRPr/>
            </a:lvl1pPr>
          </a:lstStyle>
          <a:p>
            <a:pPr>
              <a:defRPr/>
            </a:pPr>
            <a:r>
              <a:rPr lang="en-US" dirty="0"/>
              <a:t>Presentation Title (Edit on Slide Master)   |   June 1, 2015   |   Confidential, for Internal Use Only</a:t>
            </a:r>
          </a:p>
        </p:txBody>
      </p:sp>
    </p:spTree>
    <p:extLst>
      <p:ext uri="{BB962C8B-B14F-4D97-AF65-F5344CB8AC3E}">
        <p14:creationId xmlns:p14="http://schemas.microsoft.com/office/powerpoint/2010/main" val="155072789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Pacemaker Timing Cycles</a:t>
            </a:r>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Jassim</a:t>
            </a:r>
            <a:r>
              <a:rPr lang="en-US" dirty="0" smtClean="0"/>
              <a:t> </a:t>
            </a:r>
            <a:r>
              <a:rPr lang="en-US" dirty="0" err="1" smtClean="0"/>
              <a:t>kp</a:t>
            </a:r>
            <a:endParaRPr lang="en-IN" dirty="0"/>
          </a:p>
        </p:txBody>
      </p:sp>
    </p:spTree>
    <p:extLst>
      <p:ext uri="{BB962C8B-B14F-4D97-AF65-F5344CB8AC3E}">
        <p14:creationId xmlns:p14="http://schemas.microsoft.com/office/powerpoint/2010/main" val="10777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500" dirty="0"/>
              <a:t>Primary </a:t>
            </a:r>
            <a:r>
              <a:rPr lang="en-US" sz="3500" dirty="0" smtClean="0"/>
              <a:t>functions</a:t>
            </a:r>
            <a:endParaRPr lang="en-IN" sz="3500" dirty="0"/>
          </a:p>
        </p:txBody>
      </p:sp>
      <p:sp>
        <p:nvSpPr>
          <p:cNvPr id="3" name="Content Placeholder 2"/>
          <p:cNvSpPr>
            <a:spLocks noGrp="1"/>
          </p:cNvSpPr>
          <p:nvPr>
            <p:ph sz="half" idx="1"/>
          </p:nvPr>
        </p:nvSpPr>
        <p:spPr/>
        <p:txBody>
          <a:bodyPr/>
          <a:lstStyle/>
          <a:p>
            <a:r>
              <a:rPr lang="en-US" dirty="0" smtClean="0"/>
              <a:t>Pacing </a:t>
            </a:r>
          </a:p>
          <a:p>
            <a:endParaRPr lang="en-US" dirty="0"/>
          </a:p>
          <a:p>
            <a:endParaRPr lang="en-IN" dirty="0"/>
          </a:p>
        </p:txBody>
      </p:sp>
      <p:sp>
        <p:nvSpPr>
          <p:cNvPr id="5" name="Content Placeholder 4"/>
          <p:cNvSpPr>
            <a:spLocks noGrp="1"/>
          </p:cNvSpPr>
          <p:nvPr>
            <p:ph sz="half" idx="2"/>
          </p:nvPr>
        </p:nvSpPr>
        <p:spPr/>
        <p:txBody>
          <a:bodyPr/>
          <a:lstStyle/>
          <a:p>
            <a:r>
              <a:rPr lang="en-US" dirty="0" smtClean="0"/>
              <a:t>Sensing </a:t>
            </a:r>
          </a:p>
          <a:p>
            <a:endParaRPr lang="en-US" dirty="0" smtClean="0"/>
          </a:p>
          <a:p>
            <a:endParaRPr lang="en-US" dirty="0"/>
          </a:p>
          <a:p>
            <a:endParaRPr lang="en-US" dirty="0"/>
          </a:p>
          <a:p>
            <a:endParaRPr lang="en-IN" dirty="0"/>
          </a:p>
        </p:txBody>
      </p:sp>
      <p:cxnSp>
        <p:nvCxnSpPr>
          <p:cNvPr id="6" name="Straight Connector 5"/>
          <p:cNvCxnSpPr/>
          <p:nvPr/>
        </p:nvCxnSpPr>
        <p:spPr>
          <a:xfrm>
            <a:off x="904281" y="286609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132881" y="2799386"/>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8" name="Straight Connector 7"/>
          <p:cNvCxnSpPr/>
          <p:nvPr/>
        </p:nvCxnSpPr>
        <p:spPr>
          <a:xfrm>
            <a:off x="1294806" y="2866094"/>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03747" y="2861382"/>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24000" y="2547057"/>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551981" y="2499158"/>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 name="Straight Connector 11"/>
          <p:cNvCxnSpPr/>
          <p:nvPr/>
        </p:nvCxnSpPr>
        <p:spPr>
          <a:xfrm flipH="1" flipV="1">
            <a:off x="1685331" y="2561296"/>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42481" y="2889888"/>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081" y="2756544"/>
            <a:ext cx="182896" cy="1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2123481" y="287080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01962" y="2623257"/>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82779" y="280671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5316141" y="2740004"/>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30" name="Straight Connector 29"/>
          <p:cNvCxnSpPr>
            <a:stCxn id="29" idx="2"/>
          </p:cNvCxnSpPr>
          <p:nvPr/>
        </p:nvCxnSpPr>
        <p:spPr>
          <a:xfrm>
            <a:off x="5478066" y="2806711"/>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585222" y="2501912"/>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38800" y="2501912"/>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92379" y="2806712"/>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92379" y="2806712"/>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5844779" y="2673299"/>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36" name="Straight Connector 35"/>
          <p:cNvCxnSpPr>
            <a:stCxn id="35" idx="2"/>
          </p:cNvCxnSpPr>
          <p:nvPr/>
        </p:nvCxnSpPr>
        <p:spPr>
          <a:xfrm>
            <a:off x="6016229" y="2787662"/>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83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500"/>
                                        <p:tgtEl>
                                          <p:spTgt spid="5">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9"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0480" y="1752600"/>
            <a:ext cx="8229600" cy="1981200"/>
          </a:xfrm>
        </p:spPr>
        <p:txBody>
          <a:bodyPr>
            <a:normAutofit/>
          </a:bodyPr>
          <a:lstStyle/>
          <a:p>
            <a:r>
              <a:rPr lang="en-US" sz="2400" dirty="0"/>
              <a:t>Pacemaker  timing cycle should be considered in </a:t>
            </a:r>
            <a:r>
              <a:rPr lang="en-US" sz="2400" dirty="0" smtClean="0"/>
              <a:t>milliseconds</a:t>
            </a:r>
          </a:p>
          <a:p>
            <a:pPr marL="0" indent="0">
              <a:buNone/>
            </a:pPr>
            <a:endParaRPr lang="en-US" sz="2400" dirty="0"/>
          </a:p>
          <a:p>
            <a:pPr marL="0" indent="0">
              <a:buNone/>
            </a:pPr>
            <a:r>
              <a:rPr lang="en-US" sz="2400" dirty="0"/>
              <a:t>         60,000 </a:t>
            </a:r>
            <a:r>
              <a:rPr lang="en-US" sz="2400" dirty="0" err="1"/>
              <a:t>msec</a:t>
            </a:r>
            <a:r>
              <a:rPr lang="en-US" sz="2400" dirty="0"/>
              <a:t> = 1 min</a:t>
            </a:r>
          </a:p>
          <a:p>
            <a:pPr marL="0" indent="0">
              <a:buNone/>
            </a:pPr>
            <a:r>
              <a:rPr lang="en-US" sz="2400" dirty="0"/>
              <a:t>         60,000msec/ 60bpm = 1000msec</a:t>
            </a:r>
            <a:endParaRPr lang="en-IN" sz="2400" dirty="0"/>
          </a:p>
          <a:p>
            <a:endParaRPr lang="en-IN" dirty="0"/>
          </a:p>
        </p:txBody>
      </p:sp>
    </p:spTree>
    <p:extLst>
      <p:ext uri="{BB962C8B-B14F-4D97-AF65-F5344CB8AC3E}">
        <p14:creationId xmlns:p14="http://schemas.microsoft.com/office/powerpoint/2010/main" val="127164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a:t>Single chamber timing </a:t>
            </a:r>
            <a:endParaRPr lang="en-IN" sz="3500" dirty="0"/>
          </a:p>
        </p:txBody>
      </p:sp>
      <p:sp>
        <p:nvSpPr>
          <p:cNvPr id="5" name="Content Placeholder 4"/>
          <p:cNvSpPr>
            <a:spLocks noGrp="1"/>
          </p:cNvSpPr>
          <p:nvPr>
            <p:ph idx="1"/>
          </p:nvPr>
        </p:nvSpPr>
        <p:spPr/>
        <p:txBody>
          <a:bodyPr>
            <a:normAutofit/>
          </a:bodyPr>
          <a:lstStyle/>
          <a:p>
            <a:pPr>
              <a:lnSpc>
                <a:spcPct val="200000"/>
              </a:lnSpc>
            </a:pPr>
            <a:r>
              <a:rPr lang="en-US" sz="2200" dirty="0" smtClean="0"/>
              <a:t>Lower rate limit</a:t>
            </a:r>
          </a:p>
          <a:p>
            <a:pPr>
              <a:lnSpc>
                <a:spcPct val="200000"/>
              </a:lnSpc>
            </a:pPr>
            <a:r>
              <a:rPr lang="en-US" sz="2200" dirty="0" smtClean="0"/>
              <a:t>Refractory period</a:t>
            </a:r>
          </a:p>
          <a:p>
            <a:pPr>
              <a:lnSpc>
                <a:spcPct val="200000"/>
              </a:lnSpc>
            </a:pPr>
            <a:r>
              <a:rPr lang="en-US" sz="2200" dirty="0" smtClean="0"/>
              <a:t>Blanking period</a:t>
            </a:r>
            <a:endParaRPr lang="en-IN" sz="2200" dirty="0"/>
          </a:p>
        </p:txBody>
      </p:sp>
    </p:spTree>
    <p:extLst>
      <p:ext uri="{BB962C8B-B14F-4D97-AF65-F5344CB8AC3E}">
        <p14:creationId xmlns:p14="http://schemas.microsoft.com/office/powerpoint/2010/main" val="248113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500" dirty="0" smtClean="0"/>
              <a:t>Single chamber timing </a:t>
            </a:r>
            <a:endParaRPr lang="en-IN" sz="3500" dirty="0"/>
          </a:p>
        </p:txBody>
      </p:sp>
      <p:sp>
        <p:nvSpPr>
          <p:cNvPr id="6" name="Content Placeholder 5"/>
          <p:cNvSpPr>
            <a:spLocks noGrp="1"/>
          </p:cNvSpPr>
          <p:nvPr>
            <p:ph idx="1"/>
          </p:nvPr>
        </p:nvSpPr>
        <p:spPr/>
        <p:txBody>
          <a:bodyPr>
            <a:normAutofit lnSpcReduction="10000"/>
          </a:bodyPr>
          <a:lstStyle/>
          <a:p>
            <a:pPr marL="0" indent="0">
              <a:buNone/>
            </a:pPr>
            <a:r>
              <a:rPr lang="en-US" sz="2800" b="1" dirty="0" smtClean="0"/>
              <a:t>LRL- lower rate limit</a:t>
            </a:r>
          </a:p>
          <a:p>
            <a:pPr marL="0" indent="0">
              <a:buNone/>
            </a:pPr>
            <a:endParaRPr lang="en-US" sz="2800" dirty="0" smtClean="0"/>
          </a:p>
          <a:p>
            <a:r>
              <a:rPr lang="en-US" sz="2200" dirty="0" smtClean="0"/>
              <a:t>Base </a:t>
            </a:r>
            <a:r>
              <a:rPr lang="en-US" sz="2200" dirty="0"/>
              <a:t>rate or slowest rate that the pacemaker will allow the patient's heart to go. </a:t>
            </a:r>
          </a:p>
          <a:p>
            <a:endParaRPr lang="en-US" sz="2200" dirty="0" smtClean="0"/>
          </a:p>
          <a:p>
            <a:r>
              <a:rPr lang="en-US" sz="2200" dirty="0" smtClean="0"/>
              <a:t>programmable.</a:t>
            </a:r>
          </a:p>
          <a:p>
            <a:endParaRPr lang="en-US" sz="2200" dirty="0" smtClean="0"/>
          </a:p>
          <a:p>
            <a:r>
              <a:rPr lang="en-US" sz="2200" dirty="0" smtClean="0"/>
              <a:t>Restarts with each paced or sensed beat</a:t>
            </a:r>
          </a:p>
          <a:p>
            <a:endParaRPr lang="en-US" sz="2200" dirty="0" smtClean="0"/>
          </a:p>
          <a:p>
            <a:r>
              <a:rPr lang="en-US" sz="2200" dirty="0" smtClean="0"/>
              <a:t>Intrinsic HR &gt; LRL : pacemaker will inhibit pacing and sense</a:t>
            </a:r>
          </a:p>
          <a:p>
            <a:r>
              <a:rPr lang="en-US" sz="2200" dirty="0"/>
              <a:t>Intrinsic HR </a:t>
            </a:r>
            <a:r>
              <a:rPr lang="en-US" sz="2200" dirty="0" smtClean="0"/>
              <a:t>&lt; LRL : pacemaker will pace at LRL</a:t>
            </a:r>
            <a:endParaRPr lang="en-IN" sz="2200" dirty="0"/>
          </a:p>
        </p:txBody>
      </p:sp>
    </p:spTree>
    <p:extLst>
      <p:ext uri="{BB962C8B-B14F-4D97-AF65-F5344CB8AC3E}">
        <p14:creationId xmlns:p14="http://schemas.microsoft.com/office/powerpoint/2010/main" val="399251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a:t>Refractory </a:t>
            </a:r>
            <a:r>
              <a:rPr lang="en-US" sz="3500" dirty="0" smtClean="0"/>
              <a:t>period</a:t>
            </a:r>
            <a:r>
              <a:rPr lang="en-US" sz="3500" b="1" dirty="0"/>
              <a:t/>
            </a:r>
            <a:br>
              <a:rPr lang="en-US" sz="3500" b="1" dirty="0"/>
            </a:br>
            <a:endParaRPr lang="en-IN" sz="3500"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sz="2200" dirty="0" smtClean="0"/>
              <a:t>Period of time following a sensed or paced beat during which pacemaker will not respond to the sensed events. </a:t>
            </a:r>
          </a:p>
          <a:p>
            <a:pPr marL="0" indent="0">
              <a:buNone/>
            </a:pPr>
            <a:endParaRPr lang="en-US" sz="2200" dirty="0" smtClean="0"/>
          </a:p>
          <a:p>
            <a:pPr marL="0" indent="0">
              <a:buNone/>
            </a:pPr>
            <a:r>
              <a:rPr lang="en-US" sz="2200" dirty="0" smtClean="0"/>
              <a:t>Atrial refractory period-</a:t>
            </a:r>
            <a:r>
              <a:rPr lang="en-US" sz="2200" b="1" dirty="0" smtClean="0"/>
              <a:t>ARP</a:t>
            </a:r>
            <a:r>
              <a:rPr lang="en-US" sz="2200" dirty="0" smtClean="0"/>
              <a:t> ( AAI mode)</a:t>
            </a:r>
          </a:p>
          <a:p>
            <a:pPr marL="0" indent="0">
              <a:buNone/>
            </a:pPr>
            <a:r>
              <a:rPr lang="en-US" sz="2200" dirty="0" smtClean="0"/>
              <a:t>Ventricular refractory period- </a:t>
            </a:r>
            <a:r>
              <a:rPr lang="en-US" sz="2200" b="1" dirty="0" smtClean="0"/>
              <a:t>VRP</a:t>
            </a:r>
            <a:endParaRPr lang="en-IN" sz="2200" b="1" dirty="0"/>
          </a:p>
        </p:txBody>
      </p:sp>
    </p:spTree>
    <p:extLst>
      <p:ext uri="{BB962C8B-B14F-4D97-AF65-F5344CB8AC3E}">
        <p14:creationId xmlns:p14="http://schemas.microsoft.com/office/powerpoint/2010/main" val="198209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500" dirty="0" smtClean="0"/>
              <a:t>Blanking period</a:t>
            </a:r>
            <a:endParaRPr lang="en-IN" sz="3500" dirty="0"/>
          </a:p>
        </p:txBody>
      </p:sp>
      <p:sp>
        <p:nvSpPr>
          <p:cNvPr id="3" name="Content Placeholder 2"/>
          <p:cNvSpPr>
            <a:spLocks noGrp="1"/>
          </p:cNvSpPr>
          <p:nvPr>
            <p:ph idx="1"/>
          </p:nvPr>
        </p:nvSpPr>
        <p:spPr/>
        <p:txBody>
          <a:bodyPr>
            <a:normAutofit/>
          </a:bodyPr>
          <a:lstStyle/>
          <a:p>
            <a:r>
              <a:rPr lang="en-US" sz="2200" dirty="0" smtClean="0"/>
              <a:t>Blanking </a:t>
            </a:r>
            <a:r>
              <a:rPr lang="en-US" sz="2200" dirty="0"/>
              <a:t>period </a:t>
            </a:r>
            <a:r>
              <a:rPr lang="en-US" sz="2200" dirty="0" smtClean="0"/>
              <a:t>-period </a:t>
            </a:r>
            <a:r>
              <a:rPr lang="en-US" sz="2200" dirty="0"/>
              <a:t>during which the sensing amplifier is “off” or “blind” to any cardiac </a:t>
            </a:r>
            <a:r>
              <a:rPr lang="en-US" sz="2200" dirty="0" smtClean="0"/>
              <a:t>event</a:t>
            </a:r>
          </a:p>
          <a:p>
            <a:endParaRPr lang="en-US" dirty="0" smtClean="0"/>
          </a:p>
          <a:p>
            <a:r>
              <a:rPr lang="en-IN" sz="2200" dirty="0"/>
              <a:t>Atrial blanking period (ABP</a:t>
            </a:r>
            <a:r>
              <a:rPr lang="en-IN" sz="2200" dirty="0" smtClean="0"/>
              <a:t>)</a:t>
            </a:r>
          </a:p>
          <a:p>
            <a:r>
              <a:rPr lang="en-IN" sz="2200" dirty="0"/>
              <a:t>Ventricular blanking period (VBP)</a:t>
            </a:r>
          </a:p>
        </p:txBody>
      </p:sp>
    </p:spTree>
    <p:extLst>
      <p:ext uri="{BB962C8B-B14F-4D97-AF65-F5344CB8AC3E}">
        <p14:creationId xmlns:p14="http://schemas.microsoft.com/office/powerpoint/2010/main" val="167544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chor="b">
            <a:normAutofit/>
          </a:bodyPr>
          <a:lstStyle/>
          <a:p>
            <a:pPr algn="l" defTabSz="457029" fontAlgn="auto">
              <a:spcAft>
                <a:spcPts val="0"/>
              </a:spcAft>
              <a:defRPr/>
            </a:pPr>
            <a:r>
              <a:rPr lang="en-US" altLang="en-US" sz="3500" dirty="0"/>
              <a:t>VVI </a:t>
            </a:r>
          </a:p>
        </p:txBody>
      </p:sp>
      <p:sp>
        <p:nvSpPr>
          <p:cNvPr id="2" name="Content Placeholder 1"/>
          <p:cNvSpPr>
            <a:spLocks noGrp="1"/>
          </p:cNvSpPr>
          <p:nvPr>
            <p:ph idx="1"/>
          </p:nvPr>
        </p:nvSpPr>
        <p:spPr/>
        <p:txBody>
          <a:bodyPr rtlCol="0">
            <a:noAutofit/>
          </a:bodyPr>
          <a:lstStyle/>
          <a:p>
            <a:pPr defTabSz="457029">
              <a:spcBef>
                <a:spcPct val="50000"/>
              </a:spcBef>
              <a:defRPr/>
            </a:pPr>
            <a:r>
              <a:rPr lang="en-US" altLang="en-US" sz="2200" dirty="0" smtClean="0"/>
              <a:t>Ventricle - paced </a:t>
            </a:r>
          </a:p>
          <a:p>
            <a:pPr defTabSz="457029">
              <a:spcBef>
                <a:spcPct val="50000"/>
              </a:spcBef>
              <a:defRPr/>
            </a:pPr>
            <a:r>
              <a:rPr lang="en-US" altLang="en-US" sz="2200" dirty="0" smtClean="0"/>
              <a:t>Ventricle- sensed </a:t>
            </a:r>
            <a:endParaRPr lang="en-US" altLang="en-US" sz="2200" dirty="0"/>
          </a:p>
          <a:p>
            <a:r>
              <a:rPr lang="en-US" altLang="en-US" sz="2200" dirty="0">
                <a:latin typeface="+mj-lt"/>
              </a:rPr>
              <a:t>sensed </a:t>
            </a:r>
            <a:r>
              <a:rPr lang="en-US" altLang="en-US" sz="2200" dirty="0" smtClean="0">
                <a:latin typeface="+mj-lt"/>
              </a:rPr>
              <a:t>event- will </a:t>
            </a:r>
            <a:r>
              <a:rPr lang="en-US" altLang="en-US" sz="2200" dirty="0">
                <a:latin typeface="+mj-lt"/>
              </a:rPr>
              <a:t>inhibit the next pace</a:t>
            </a:r>
          </a:p>
          <a:p>
            <a:pPr defTabSz="457029">
              <a:spcBef>
                <a:spcPct val="50000"/>
              </a:spcBef>
              <a:defRPr/>
            </a:pPr>
            <a:r>
              <a:rPr lang="en-US" altLang="en-US" sz="2200" dirty="0" smtClean="0"/>
              <a:t>VVI </a:t>
            </a:r>
            <a:r>
              <a:rPr lang="en-US" altLang="en-US" sz="2200" dirty="0"/>
              <a:t>60 = Lower Rate timer of 1000 ms </a:t>
            </a:r>
          </a:p>
          <a:p>
            <a:pPr marL="1023937" lvl="2" indent="-342900" defTabSz="457029">
              <a:spcBef>
                <a:spcPts val="0"/>
              </a:spcBef>
              <a:defRPr/>
            </a:pPr>
            <a:r>
              <a:rPr lang="en-US" altLang="en-US" sz="2200" dirty="0"/>
              <a:t>Pacing every 1 second if not inhibited</a:t>
            </a:r>
          </a:p>
          <a:p>
            <a:pPr marL="190492" indent="-190492" defTabSz="457029" fontAlgn="auto">
              <a:spcBef>
                <a:spcPts val="0"/>
              </a:spcBef>
              <a:spcAft>
                <a:spcPts val="0"/>
              </a:spcAft>
              <a:buFont typeface="Wingdings" charset="2"/>
              <a:buChar char="§"/>
              <a:defRPr/>
            </a:pPr>
            <a:endParaRPr lang="en-US" sz="2000" dirty="0"/>
          </a:p>
        </p:txBody>
      </p:sp>
      <p:sp>
        <p:nvSpPr>
          <p:cNvPr id="53" name="Text Box 5"/>
          <p:cNvSpPr txBox="1">
            <a:spLocks noChangeArrowheads="1"/>
          </p:cNvSpPr>
          <p:nvPr/>
        </p:nvSpPr>
        <p:spPr bwMode="auto">
          <a:xfrm>
            <a:off x="3105150" y="5421312"/>
            <a:ext cx="30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sz="1600" cap="small" dirty="0">
                <a:solidFill>
                  <a:srgbClr val="77BC1F"/>
                </a:solidFill>
                <a:latin typeface="+mn-lt"/>
              </a:rPr>
              <a:t>VP</a:t>
            </a:r>
          </a:p>
        </p:txBody>
      </p:sp>
      <p:sp>
        <p:nvSpPr>
          <p:cNvPr id="54" name="Text Box 6"/>
          <p:cNvSpPr txBox="1">
            <a:spLocks noChangeArrowheads="1"/>
          </p:cNvSpPr>
          <p:nvPr/>
        </p:nvSpPr>
        <p:spPr bwMode="auto">
          <a:xfrm>
            <a:off x="4975225" y="5345112"/>
            <a:ext cx="30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sz="1600" cap="small" dirty="0">
                <a:solidFill>
                  <a:srgbClr val="B0008E"/>
                </a:solidFill>
                <a:latin typeface="+mn-lt"/>
              </a:rPr>
              <a:t>VS</a:t>
            </a:r>
          </a:p>
        </p:txBody>
      </p:sp>
      <p:sp>
        <p:nvSpPr>
          <p:cNvPr id="55" name="Text Box 7"/>
          <p:cNvSpPr txBox="1">
            <a:spLocks noChangeArrowheads="1"/>
          </p:cNvSpPr>
          <p:nvPr/>
        </p:nvSpPr>
        <p:spPr bwMode="auto">
          <a:xfrm>
            <a:off x="8058150" y="5345112"/>
            <a:ext cx="30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sz="1600" cap="small" dirty="0">
                <a:solidFill>
                  <a:srgbClr val="77BC1F"/>
                </a:solidFill>
                <a:latin typeface="+mn-lt"/>
              </a:rPr>
              <a:t>VP</a:t>
            </a:r>
          </a:p>
        </p:txBody>
      </p:sp>
      <p:sp>
        <p:nvSpPr>
          <p:cNvPr id="56" name="Text Box 8"/>
          <p:cNvSpPr txBox="1">
            <a:spLocks noChangeArrowheads="1"/>
          </p:cNvSpPr>
          <p:nvPr/>
        </p:nvSpPr>
        <p:spPr bwMode="auto">
          <a:xfrm>
            <a:off x="285750" y="5421312"/>
            <a:ext cx="30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sz="1600" cap="small" dirty="0">
                <a:solidFill>
                  <a:srgbClr val="77BC1F"/>
                </a:solidFill>
                <a:latin typeface="+mn-lt"/>
              </a:rPr>
              <a:t>VP</a:t>
            </a:r>
          </a:p>
        </p:txBody>
      </p:sp>
      <p:grpSp>
        <p:nvGrpSpPr>
          <p:cNvPr id="57" name="Group 9"/>
          <p:cNvGrpSpPr>
            <a:grpSpLocks/>
          </p:cNvGrpSpPr>
          <p:nvPr/>
        </p:nvGrpSpPr>
        <p:grpSpPr bwMode="auto">
          <a:xfrm>
            <a:off x="8210550" y="4583112"/>
            <a:ext cx="422275" cy="863600"/>
            <a:chOff x="3856" y="2350"/>
            <a:chExt cx="266" cy="544"/>
          </a:xfrm>
        </p:grpSpPr>
        <p:grpSp>
          <p:nvGrpSpPr>
            <p:cNvPr id="58" name="Group 10"/>
            <p:cNvGrpSpPr>
              <a:grpSpLocks/>
            </p:cNvGrpSpPr>
            <p:nvPr/>
          </p:nvGrpSpPr>
          <p:grpSpPr bwMode="auto">
            <a:xfrm>
              <a:off x="3856" y="2600"/>
              <a:ext cx="167" cy="294"/>
              <a:chOff x="3856" y="2600"/>
              <a:chExt cx="167" cy="294"/>
            </a:xfrm>
          </p:grpSpPr>
          <p:sp>
            <p:nvSpPr>
              <p:cNvPr id="63" name="Line 11"/>
              <p:cNvSpPr>
                <a:spLocks noChangeShapeType="1"/>
              </p:cNvSpPr>
              <p:nvPr/>
            </p:nvSpPr>
            <p:spPr bwMode="auto">
              <a:xfrm>
                <a:off x="3856" y="2600"/>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64" name="Line 12"/>
              <p:cNvSpPr>
                <a:spLocks noChangeShapeType="1"/>
              </p:cNvSpPr>
              <p:nvPr/>
            </p:nvSpPr>
            <p:spPr bwMode="auto">
              <a:xfrm flipH="1">
                <a:off x="3954" y="2604"/>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65" name="Freeform 13"/>
              <p:cNvSpPr>
                <a:spLocks/>
              </p:cNvSpPr>
              <p:nvPr/>
            </p:nvSpPr>
            <p:spPr bwMode="auto">
              <a:xfrm>
                <a:off x="3916" y="2870"/>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nvGrpSpPr>
            <p:cNvPr id="59" name="Group 14"/>
            <p:cNvGrpSpPr>
              <a:grpSpLocks/>
            </p:cNvGrpSpPr>
            <p:nvPr/>
          </p:nvGrpSpPr>
          <p:grpSpPr bwMode="auto">
            <a:xfrm>
              <a:off x="4023" y="2350"/>
              <a:ext cx="99" cy="260"/>
              <a:chOff x="4023" y="2350"/>
              <a:chExt cx="99" cy="260"/>
            </a:xfrm>
          </p:grpSpPr>
          <p:sp>
            <p:nvSpPr>
              <p:cNvPr id="60" name="Line 15"/>
              <p:cNvSpPr>
                <a:spLocks noChangeShapeType="1"/>
              </p:cNvSpPr>
              <p:nvPr/>
            </p:nvSpPr>
            <p:spPr bwMode="auto">
              <a:xfrm flipH="1" flipV="1">
                <a:off x="4097" y="2358"/>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61" name="Line 16"/>
              <p:cNvSpPr>
                <a:spLocks noChangeShapeType="1"/>
              </p:cNvSpPr>
              <p:nvPr/>
            </p:nvSpPr>
            <p:spPr bwMode="auto">
              <a:xfrm flipV="1">
                <a:off x="4023" y="2367"/>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62" name="Freeform 17"/>
              <p:cNvSpPr>
                <a:spLocks/>
              </p:cNvSpPr>
              <p:nvPr/>
            </p:nvSpPr>
            <p:spPr bwMode="auto">
              <a:xfrm>
                <a:off x="4075" y="2350"/>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grpSp>
        <p:nvGrpSpPr>
          <p:cNvPr id="66" name="Group 18"/>
          <p:cNvGrpSpPr>
            <a:grpSpLocks/>
          </p:cNvGrpSpPr>
          <p:nvPr/>
        </p:nvGrpSpPr>
        <p:grpSpPr bwMode="auto">
          <a:xfrm>
            <a:off x="3257550" y="4603750"/>
            <a:ext cx="422275" cy="863600"/>
            <a:chOff x="2065" y="2362"/>
            <a:chExt cx="266" cy="544"/>
          </a:xfrm>
        </p:grpSpPr>
        <p:grpSp>
          <p:nvGrpSpPr>
            <p:cNvPr id="67" name="Group 19"/>
            <p:cNvGrpSpPr>
              <a:grpSpLocks/>
            </p:cNvGrpSpPr>
            <p:nvPr/>
          </p:nvGrpSpPr>
          <p:grpSpPr bwMode="auto">
            <a:xfrm>
              <a:off x="2065" y="2612"/>
              <a:ext cx="167" cy="294"/>
              <a:chOff x="2065" y="2612"/>
              <a:chExt cx="167" cy="294"/>
            </a:xfrm>
          </p:grpSpPr>
          <p:sp>
            <p:nvSpPr>
              <p:cNvPr id="72" name="Line 20"/>
              <p:cNvSpPr>
                <a:spLocks noChangeShapeType="1"/>
              </p:cNvSpPr>
              <p:nvPr/>
            </p:nvSpPr>
            <p:spPr bwMode="auto">
              <a:xfrm>
                <a:off x="2065" y="2612"/>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73" name="Line 21"/>
              <p:cNvSpPr>
                <a:spLocks noChangeShapeType="1"/>
              </p:cNvSpPr>
              <p:nvPr/>
            </p:nvSpPr>
            <p:spPr bwMode="auto">
              <a:xfrm flipH="1">
                <a:off x="2163" y="2616"/>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74" name="Freeform 22"/>
              <p:cNvSpPr>
                <a:spLocks/>
              </p:cNvSpPr>
              <p:nvPr/>
            </p:nvSpPr>
            <p:spPr bwMode="auto">
              <a:xfrm>
                <a:off x="2125" y="2882"/>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nvGrpSpPr>
            <p:cNvPr id="68" name="Group 23"/>
            <p:cNvGrpSpPr>
              <a:grpSpLocks/>
            </p:cNvGrpSpPr>
            <p:nvPr/>
          </p:nvGrpSpPr>
          <p:grpSpPr bwMode="auto">
            <a:xfrm>
              <a:off x="2232" y="2362"/>
              <a:ext cx="99" cy="260"/>
              <a:chOff x="2232" y="2362"/>
              <a:chExt cx="99" cy="260"/>
            </a:xfrm>
          </p:grpSpPr>
          <p:sp>
            <p:nvSpPr>
              <p:cNvPr id="69" name="Line 24"/>
              <p:cNvSpPr>
                <a:spLocks noChangeShapeType="1"/>
              </p:cNvSpPr>
              <p:nvPr/>
            </p:nvSpPr>
            <p:spPr bwMode="auto">
              <a:xfrm flipH="1" flipV="1">
                <a:off x="2306" y="2370"/>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70" name="Line 25"/>
              <p:cNvSpPr>
                <a:spLocks noChangeShapeType="1"/>
              </p:cNvSpPr>
              <p:nvPr/>
            </p:nvSpPr>
            <p:spPr bwMode="auto">
              <a:xfrm flipV="1">
                <a:off x="2232" y="2379"/>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71" name="Freeform 26"/>
              <p:cNvSpPr>
                <a:spLocks/>
              </p:cNvSpPr>
              <p:nvPr/>
            </p:nvSpPr>
            <p:spPr bwMode="auto">
              <a:xfrm>
                <a:off x="2284" y="2362"/>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grpSp>
        <p:nvGrpSpPr>
          <p:cNvPr id="75" name="Group 27"/>
          <p:cNvGrpSpPr>
            <a:grpSpLocks/>
          </p:cNvGrpSpPr>
          <p:nvPr/>
        </p:nvGrpSpPr>
        <p:grpSpPr bwMode="auto">
          <a:xfrm>
            <a:off x="481013" y="4625975"/>
            <a:ext cx="422275" cy="863600"/>
            <a:chOff x="2065" y="2362"/>
            <a:chExt cx="266" cy="544"/>
          </a:xfrm>
        </p:grpSpPr>
        <p:grpSp>
          <p:nvGrpSpPr>
            <p:cNvPr id="76" name="Group 28"/>
            <p:cNvGrpSpPr>
              <a:grpSpLocks/>
            </p:cNvGrpSpPr>
            <p:nvPr/>
          </p:nvGrpSpPr>
          <p:grpSpPr bwMode="auto">
            <a:xfrm>
              <a:off x="2065" y="2612"/>
              <a:ext cx="167" cy="294"/>
              <a:chOff x="2065" y="2612"/>
              <a:chExt cx="167" cy="294"/>
            </a:xfrm>
          </p:grpSpPr>
          <p:sp>
            <p:nvSpPr>
              <p:cNvPr id="81" name="Line 29"/>
              <p:cNvSpPr>
                <a:spLocks noChangeShapeType="1"/>
              </p:cNvSpPr>
              <p:nvPr/>
            </p:nvSpPr>
            <p:spPr bwMode="auto">
              <a:xfrm>
                <a:off x="2065" y="2612"/>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2" name="Line 30"/>
              <p:cNvSpPr>
                <a:spLocks noChangeShapeType="1"/>
              </p:cNvSpPr>
              <p:nvPr/>
            </p:nvSpPr>
            <p:spPr bwMode="auto">
              <a:xfrm flipH="1">
                <a:off x="2163" y="2616"/>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3" name="Freeform 31"/>
              <p:cNvSpPr>
                <a:spLocks/>
              </p:cNvSpPr>
              <p:nvPr/>
            </p:nvSpPr>
            <p:spPr bwMode="auto">
              <a:xfrm>
                <a:off x="2125" y="2882"/>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nvGrpSpPr>
            <p:cNvPr id="77" name="Group 32"/>
            <p:cNvGrpSpPr>
              <a:grpSpLocks/>
            </p:cNvGrpSpPr>
            <p:nvPr/>
          </p:nvGrpSpPr>
          <p:grpSpPr bwMode="auto">
            <a:xfrm>
              <a:off x="2232" y="2362"/>
              <a:ext cx="99" cy="260"/>
              <a:chOff x="2232" y="2362"/>
              <a:chExt cx="99" cy="260"/>
            </a:xfrm>
          </p:grpSpPr>
          <p:sp>
            <p:nvSpPr>
              <p:cNvPr id="78" name="Line 33"/>
              <p:cNvSpPr>
                <a:spLocks noChangeShapeType="1"/>
              </p:cNvSpPr>
              <p:nvPr/>
            </p:nvSpPr>
            <p:spPr bwMode="auto">
              <a:xfrm flipH="1" flipV="1">
                <a:off x="2306" y="2370"/>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79" name="Line 34"/>
              <p:cNvSpPr>
                <a:spLocks noChangeShapeType="1"/>
              </p:cNvSpPr>
              <p:nvPr/>
            </p:nvSpPr>
            <p:spPr bwMode="auto">
              <a:xfrm flipV="1">
                <a:off x="2232" y="2379"/>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0" name="Freeform 35"/>
              <p:cNvSpPr>
                <a:spLocks/>
              </p:cNvSpPr>
              <p:nvPr/>
            </p:nvSpPr>
            <p:spPr bwMode="auto">
              <a:xfrm>
                <a:off x="2284" y="2362"/>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sp>
        <p:nvSpPr>
          <p:cNvPr id="84" name="Text Box 36"/>
          <p:cNvSpPr txBox="1">
            <a:spLocks noChangeArrowheads="1"/>
          </p:cNvSpPr>
          <p:nvPr/>
        </p:nvSpPr>
        <p:spPr bwMode="auto">
          <a:xfrm>
            <a:off x="590550" y="3821112"/>
            <a:ext cx="2590800" cy="307975"/>
          </a:xfrm>
          <a:prstGeom prst="rect">
            <a:avLst/>
          </a:prstGeom>
          <a:solidFill>
            <a:schemeClr val="bg1"/>
          </a:solidFill>
          <a:ln w="12700">
            <a:noFill/>
            <a:miter lim="800000"/>
            <a:headEnd type="none" w="sm" len="sm"/>
            <a:tailEnd type="none" w="sm" len="sm"/>
          </a:ln>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50000"/>
              </a:spcBef>
              <a:buFontTx/>
              <a:buNone/>
              <a:defRPr/>
            </a:pPr>
            <a:r>
              <a:rPr lang="en-US" altLang="en-US" sz="1400" b="0" dirty="0">
                <a:solidFill>
                  <a:srgbClr val="E35200"/>
                </a:solidFill>
                <a:latin typeface="+mn-lt"/>
              </a:rPr>
              <a:t>Lower rate timer 1000 ms</a:t>
            </a:r>
          </a:p>
        </p:txBody>
      </p:sp>
      <p:sp>
        <p:nvSpPr>
          <p:cNvPr id="85" name="Line 38"/>
          <p:cNvSpPr>
            <a:spLocks noChangeShapeType="1"/>
          </p:cNvSpPr>
          <p:nvPr/>
        </p:nvSpPr>
        <p:spPr bwMode="auto">
          <a:xfrm flipV="1">
            <a:off x="6000750" y="4964112"/>
            <a:ext cx="2209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6" name="Text Box 39"/>
          <p:cNvSpPr txBox="1">
            <a:spLocks noChangeArrowheads="1"/>
          </p:cNvSpPr>
          <p:nvPr/>
        </p:nvSpPr>
        <p:spPr bwMode="auto">
          <a:xfrm>
            <a:off x="6130925" y="479107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sz="1600" cap="small" dirty="0">
                <a:latin typeface="+mn-lt"/>
              </a:rPr>
              <a:t>x</a:t>
            </a:r>
          </a:p>
        </p:txBody>
      </p:sp>
      <p:sp>
        <p:nvSpPr>
          <p:cNvPr id="87" name="Line 40"/>
          <p:cNvSpPr>
            <a:spLocks noChangeShapeType="1"/>
          </p:cNvSpPr>
          <p:nvPr/>
        </p:nvSpPr>
        <p:spPr bwMode="auto">
          <a:xfrm>
            <a:off x="5368925" y="4354512"/>
            <a:ext cx="2860675" cy="0"/>
          </a:xfrm>
          <a:prstGeom prst="line">
            <a:avLst/>
          </a:prstGeom>
          <a:noFill/>
          <a:ln w="25400">
            <a:solidFill>
              <a:srgbClr val="E352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8" name="Line 42"/>
          <p:cNvSpPr>
            <a:spLocks noChangeShapeType="1"/>
          </p:cNvSpPr>
          <p:nvPr/>
        </p:nvSpPr>
        <p:spPr bwMode="auto">
          <a:xfrm>
            <a:off x="895350" y="5008562"/>
            <a:ext cx="2362200" cy="0"/>
          </a:xfrm>
          <a:prstGeom prst="line">
            <a:avLst/>
          </a:prstGeom>
          <a:noFill/>
          <a:ln w="25400">
            <a:solidFill>
              <a:schemeClr val="tx1"/>
            </a:solidFill>
            <a:round/>
            <a:headEnd type="none" w="sm" len="sm"/>
            <a:tailEnd/>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89" name="Line 43"/>
          <p:cNvSpPr>
            <a:spLocks noChangeShapeType="1"/>
          </p:cNvSpPr>
          <p:nvPr/>
        </p:nvSpPr>
        <p:spPr bwMode="auto">
          <a:xfrm>
            <a:off x="438150" y="4354512"/>
            <a:ext cx="2860675" cy="0"/>
          </a:xfrm>
          <a:prstGeom prst="line">
            <a:avLst/>
          </a:prstGeom>
          <a:noFill/>
          <a:ln w="25400">
            <a:solidFill>
              <a:srgbClr val="E352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90" name="Text Box 50"/>
          <p:cNvSpPr txBox="1">
            <a:spLocks noChangeArrowheads="1"/>
          </p:cNvSpPr>
          <p:nvPr/>
        </p:nvSpPr>
        <p:spPr bwMode="auto">
          <a:xfrm>
            <a:off x="5619750" y="3821112"/>
            <a:ext cx="2514600" cy="307975"/>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50000"/>
              </a:spcBef>
              <a:buFontTx/>
              <a:buNone/>
              <a:defRPr/>
            </a:pPr>
            <a:r>
              <a:rPr lang="en-US" altLang="en-US" sz="1400" b="0" dirty="0">
                <a:solidFill>
                  <a:srgbClr val="E35200"/>
                </a:solidFill>
                <a:latin typeface="+mn-lt"/>
              </a:rPr>
              <a:t>Lower rate timer 1000 ms</a:t>
            </a:r>
          </a:p>
        </p:txBody>
      </p:sp>
      <p:sp>
        <p:nvSpPr>
          <p:cNvPr id="91" name="Line 51"/>
          <p:cNvSpPr>
            <a:spLocks noChangeShapeType="1"/>
          </p:cNvSpPr>
          <p:nvPr/>
        </p:nvSpPr>
        <p:spPr bwMode="auto">
          <a:xfrm>
            <a:off x="438150" y="5040312"/>
            <a:ext cx="0" cy="304800"/>
          </a:xfrm>
          <a:prstGeom prst="line">
            <a:avLst/>
          </a:prstGeom>
          <a:noFill/>
          <a:ln w="19050">
            <a:solidFill>
              <a:srgbClr val="77BC1F"/>
            </a:solidFill>
            <a:round/>
            <a:headEnd/>
            <a:tailEnd/>
          </a:ln>
          <a:extLst>
            <a:ext uri="{909E8E84-426E-40DD-AFC4-6F175D3DCCD1}">
              <a14:hiddenFill xmlns:a14="http://schemas.microsoft.com/office/drawing/2010/main">
                <a:noFill/>
              </a14:hiddenFill>
            </a:ext>
          </a:extLst>
        </p:spPr>
        <p:txBody>
          <a:bodyPr/>
          <a:lstStyle/>
          <a:p>
            <a:pPr>
              <a:defRPr/>
            </a:pPr>
            <a:endParaRPr lang="en-US" cap="small" dirty="0">
              <a:solidFill>
                <a:srgbClr val="77BC1F"/>
              </a:solidFill>
              <a:latin typeface="+mn-lt"/>
            </a:endParaRPr>
          </a:p>
        </p:txBody>
      </p:sp>
      <p:sp>
        <p:nvSpPr>
          <p:cNvPr id="92" name="Line 52"/>
          <p:cNvSpPr>
            <a:spLocks noChangeShapeType="1"/>
          </p:cNvSpPr>
          <p:nvPr/>
        </p:nvSpPr>
        <p:spPr bwMode="auto">
          <a:xfrm>
            <a:off x="3257550" y="5018087"/>
            <a:ext cx="0" cy="304800"/>
          </a:xfrm>
          <a:prstGeom prst="line">
            <a:avLst/>
          </a:prstGeom>
          <a:noFill/>
          <a:ln w="19050">
            <a:solidFill>
              <a:srgbClr val="77BC1F"/>
            </a:solidFill>
            <a:round/>
            <a:headEnd/>
            <a:tailEnd/>
          </a:ln>
          <a:extLst>
            <a:ext uri="{909E8E84-426E-40DD-AFC4-6F175D3DCCD1}">
              <a14:hiddenFill xmlns:a14="http://schemas.microsoft.com/office/drawing/2010/main">
                <a:noFill/>
              </a14:hiddenFill>
            </a:ext>
          </a:extLst>
        </p:spPr>
        <p:txBody>
          <a:bodyPr/>
          <a:lstStyle/>
          <a:p>
            <a:pPr>
              <a:defRPr/>
            </a:pPr>
            <a:endParaRPr lang="en-US" cap="small" dirty="0">
              <a:solidFill>
                <a:srgbClr val="77BC1F"/>
              </a:solidFill>
              <a:latin typeface="+mn-lt"/>
            </a:endParaRPr>
          </a:p>
        </p:txBody>
      </p:sp>
      <p:sp>
        <p:nvSpPr>
          <p:cNvPr id="93" name="Line 53"/>
          <p:cNvSpPr>
            <a:spLocks noChangeShapeType="1"/>
          </p:cNvSpPr>
          <p:nvPr/>
        </p:nvSpPr>
        <p:spPr bwMode="auto">
          <a:xfrm>
            <a:off x="8210550" y="4964112"/>
            <a:ext cx="0" cy="304800"/>
          </a:xfrm>
          <a:prstGeom prst="line">
            <a:avLst/>
          </a:prstGeom>
          <a:noFill/>
          <a:ln w="19050">
            <a:solidFill>
              <a:srgbClr val="77BC1F"/>
            </a:solidFill>
            <a:round/>
            <a:headEnd/>
            <a:tailEnd/>
          </a:ln>
          <a:extLst>
            <a:ext uri="{909E8E84-426E-40DD-AFC4-6F175D3DCCD1}">
              <a14:hiddenFill xmlns:a14="http://schemas.microsoft.com/office/drawing/2010/main">
                <a:noFill/>
              </a14:hiddenFill>
            </a:ext>
          </a:extLst>
        </p:spPr>
        <p:txBody>
          <a:bodyPr/>
          <a:lstStyle/>
          <a:p>
            <a:pPr>
              <a:defRPr/>
            </a:pPr>
            <a:endParaRPr lang="en-US" cap="small" dirty="0">
              <a:solidFill>
                <a:srgbClr val="77BC1F"/>
              </a:solidFill>
              <a:latin typeface="+mn-lt"/>
            </a:endParaRPr>
          </a:p>
        </p:txBody>
      </p:sp>
      <p:grpSp>
        <p:nvGrpSpPr>
          <p:cNvPr id="94" name="Group 54"/>
          <p:cNvGrpSpPr>
            <a:grpSpLocks/>
          </p:cNvGrpSpPr>
          <p:nvPr/>
        </p:nvGrpSpPr>
        <p:grpSpPr bwMode="auto">
          <a:xfrm>
            <a:off x="5162550" y="4202112"/>
            <a:ext cx="838200" cy="1066800"/>
            <a:chOff x="3264" y="3120"/>
            <a:chExt cx="528" cy="672"/>
          </a:xfrm>
        </p:grpSpPr>
        <p:sp>
          <p:nvSpPr>
            <p:cNvPr id="95" name="Freeform 55"/>
            <p:cNvSpPr>
              <a:spLocks/>
            </p:cNvSpPr>
            <p:nvPr/>
          </p:nvSpPr>
          <p:spPr bwMode="auto">
            <a:xfrm>
              <a:off x="3296" y="3360"/>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nvGrpSpPr>
            <p:cNvPr id="96" name="Group 56"/>
            <p:cNvGrpSpPr>
              <a:grpSpLocks/>
            </p:cNvGrpSpPr>
            <p:nvPr/>
          </p:nvGrpSpPr>
          <p:grpSpPr bwMode="auto">
            <a:xfrm>
              <a:off x="3264" y="3120"/>
              <a:ext cx="528" cy="672"/>
              <a:chOff x="3264" y="3120"/>
              <a:chExt cx="528" cy="672"/>
            </a:xfrm>
          </p:grpSpPr>
          <p:sp>
            <p:nvSpPr>
              <p:cNvPr id="97" name="Line 57"/>
              <p:cNvSpPr>
                <a:spLocks noChangeShapeType="1"/>
              </p:cNvSpPr>
              <p:nvPr/>
            </p:nvSpPr>
            <p:spPr bwMode="auto">
              <a:xfrm flipH="1" flipV="1">
                <a:off x="3312" y="3360"/>
                <a:ext cx="136" cy="41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98" name="Line 58"/>
              <p:cNvSpPr>
                <a:spLocks noChangeShapeType="1"/>
              </p:cNvSpPr>
              <p:nvPr/>
            </p:nvSpPr>
            <p:spPr bwMode="auto">
              <a:xfrm flipV="1">
                <a:off x="3264" y="3373"/>
                <a:ext cx="32" cy="25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grpSp>
            <p:nvGrpSpPr>
              <p:cNvPr id="99" name="Group 59"/>
              <p:cNvGrpSpPr>
                <a:grpSpLocks/>
              </p:cNvGrpSpPr>
              <p:nvPr/>
            </p:nvGrpSpPr>
            <p:grpSpPr bwMode="auto">
              <a:xfrm>
                <a:off x="3456" y="3120"/>
                <a:ext cx="336" cy="672"/>
                <a:chOff x="3456" y="3120"/>
                <a:chExt cx="336" cy="672"/>
              </a:xfrm>
            </p:grpSpPr>
            <p:sp>
              <p:nvSpPr>
                <p:cNvPr id="100" name="Line 60"/>
                <p:cNvSpPr>
                  <a:spLocks noChangeShapeType="1"/>
                </p:cNvSpPr>
                <p:nvPr/>
              </p:nvSpPr>
              <p:spPr bwMode="auto">
                <a:xfrm flipH="1" flipV="1">
                  <a:off x="3648" y="3120"/>
                  <a:ext cx="144" cy="4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101" name="Line 61"/>
                <p:cNvSpPr>
                  <a:spLocks noChangeShapeType="1"/>
                </p:cNvSpPr>
                <p:nvPr/>
              </p:nvSpPr>
              <p:spPr bwMode="auto">
                <a:xfrm flipV="1">
                  <a:off x="3456" y="3153"/>
                  <a:ext cx="117" cy="63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102" name="Freeform 62"/>
                <p:cNvSpPr>
                  <a:spLocks/>
                </p:cNvSpPr>
                <p:nvPr/>
              </p:nvSpPr>
              <p:spPr bwMode="auto">
                <a:xfrm>
                  <a:off x="3573" y="3120"/>
                  <a:ext cx="91" cy="56"/>
                </a:xfrm>
                <a:custGeom>
                  <a:avLst/>
                  <a:gdLst>
                    <a:gd name="T0" fmla="*/ 471276122 w 25"/>
                    <a:gd name="T1" fmla="*/ 3930083 h 22"/>
                    <a:gd name="T2" fmla="*/ 471276122 w 25"/>
                    <a:gd name="T3" fmla="*/ 2821596 h 22"/>
                    <a:gd name="T4" fmla="*/ 471276122 w 25"/>
                    <a:gd name="T5" fmla="*/ 1712897 h 22"/>
                    <a:gd name="T6" fmla="*/ 411579838 w 25"/>
                    <a:gd name="T7" fmla="*/ 583795 h 22"/>
                    <a:gd name="T8" fmla="*/ 313637164 w 25"/>
                    <a:gd name="T9" fmla="*/ 0 h 22"/>
                    <a:gd name="T10" fmla="*/ 194741125 w 25"/>
                    <a:gd name="T11" fmla="*/ 0 h 22"/>
                    <a:gd name="T12" fmla="*/ 59570890 w 25"/>
                    <a:gd name="T13" fmla="*/ 377338 h 22"/>
                    <a:gd name="T14" fmla="*/ 0 w 25"/>
                    <a:gd name="T15" fmla="*/ 1712897 h 22"/>
                    <a:gd name="T16" fmla="*/ 0 w 25"/>
                    <a:gd name="T17" fmla="*/ 267340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en-US" cap="small" dirty="0">
                    <a:latin typeface="+mn-lt"/>
                  </a:endParaRPr>
                </a:p>
              </p:txBody>
            </p:sp>
          </p:grpSp>
        </p:grpSp>
      </p:grpSp>
      <p:sp>
        <p:nvSpPr>
          <p:cNvPr id="103" name="Line 65"/>
          <p:cNvSpPr>
            <a:spLocks noChangeShapeType="1"/>
          </p:cNvSpPr>
          <p:nvPr/>
        </p:nvSpPr>
        <p:spPr bwMode="auto">
          <a:xfrm>
            <a:off x="3714750" y="4964112"/>
            <a:ext cx="1447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grpSp>
        <p:nvGrpSpPr>
          <p:cNvPr id="104" name="Group 66"/>
          <p:cNvGrpSpPr>
            <a:grpSpLocks/>
          </p:cNvGrpSpPr>
          <p:nvPr/>
        </p:nvGrpSpPr>
        <p:grpSpPr bwMode="auto">
          <a:xfrm>
            <a:off x="3300413" y="4202112"/>
            <a:ext cx="2065337" cy="307975"/>
            <a:chOff x="2016" y="2062"/>
            <a:chExt cx="1301" cy="194"/>
          </a:xfrm>
        </p:grpSpPr>
        <p:sp>
          <p:nvSpPr>
            <p:cNvPr id="105" name="Line 67"/>
            <p:cNvSpPr>
              <a:spLocks noChangeShapeType="1"/>
            </p:cNvSpPr>
            <p:nvPr/>
          </p:nvSpPr>
          <p:spPr bwMode="auto">
            <a:xfrm>
              <a:off x="2016" y="2160"/>
              <a:ext cx="1218" cy="0"/>
            </a:xfrm>
            <a:prstGeom prst="line">
              <a:avLst/>
            </a:prstGeom>
            <a:noFill/>
            <a:ln w="25400">
              <a:solidFill>
                <a:srgbClr val="E3520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106" name="Line 68"/>
            <p:cNvSpPr>
              <a:spLocks noChangeShapeType="1"/>
            </p:cNvSpPr>
            <p:nvPr/>
          </p:nvSpPr>
          <p:spPr bwMode="auto">
            <a:xfrm flipH="1">
              <a:off x="3236" y="2064"/>
              <a:ext cx="48" cy="192"/>
            </a:xfrm>
            <a:prstGeom prst="line">
              <a:avLst/>
            </a:prstGeom>
            <a:noFill/>
            <a:ln w="25400">
              <a:solidFill>
                <a:srgbClr val="E35200"/>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
          <p:nvSpPr>
            <p:cNvPr id="107" name="Line 69"/>
            <p:cNvSpPr>
              <a:spLocks noChangeShapeType="1"/>
            </p:cNvSpPr>
            <p:nvPr/>
          </p:nvSpPr>
          <p:spPr bwMode="auto">
            <a:xfrm flipH="1">
              <a:off x="3269" y="2062"/>
              <a:ext cx="48" cy="192"/>
            </a:xfrm>
            <a:prstGeom prst="line">
              <a:avLst/>
            </a:prstGeom>
            <a:noFill/>
            <a:ln w="25400">
              <a:solidFill>
                <a:srgbClr val="E35200"/>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grpSp>
      <p:sp>
        <p:nvSpPr>
          <p:cNvPr id="108" name="Line 70"/>
          <p:cNvSpPr>
            <a:spLocks noChangeShapeType="1"/>
          </p:cNvSpPr>
          <p:nvPr/>
        </p:nvSpPr>
        <p:spPr bwMode="auto">
          <a:xfrm>
            <a:off x="5238750" y="4278312"/>
            <a:ext cx="914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cap="small" dirty="0">
              <a:latin typeface="+mn-lt"/>
            </a:endParaRPr>
          </a:p>
        </p:txBody>
      </p:sp>
    </p:spTree>
    <p:extLst>
      <p:ext uri="{BB962C8B-B14F-4D97-AF65-F5344CB8AC3E}">
        <p14:creationId xmlns:p14="http://schemas.microsoft.com/office/powerpoint/2010/main" val="11483426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VVI</a:t>
            </a:r>
            <a:endParaRPr lang="en-IN"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9814520"/>
              </p:ext>
            </p:extLst>
          </p:nvPr>
        </p:nvGraphicFramePr>
        <p:xfrm>
          <a:off x="228600" y="4038600"/>
          <a:ext cx="8229600" cy="1905000"/>
        </p:xfrm>
        <a:graphic>
          <a:graphicData uri="http://schemas.openxmlformats.org/drawingml/2006/table">
            <a:tbl>
              <a:tblPr firstRow="1" bandRow="1">
                <a:tableStyleId>{5C22544A-7EE6-4342-B048-85BDC9FD1C3A}</a:tableStyleId>
              </a:tblPr>
              <a:tblGrid>
                <a:gridCol w="1219200"/>
                <a:gridCol w="7010400"/>
              </a:tblGrid>
              <a:tr h="823201">
                <a:tc>
                  <a:txBody>
                    <a:bodyPr/>
                    <a:lstStyle/>
                    <a:p>
                      <a:r>
                        <a:rPr lang="en-US" dirty="0" smtClean="0">
                          <a:solidFill>
                            <a:schemeClr val="tx1"/>
                          </a:solidFill>
                        </a:rPr>
                        <a:t>VRP</a:t>
                      </a:r>
                      <a:endParaRPr lang="en-IN"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81799">
                <a:tc>
                  <a:txBody>
                    <a:bodyPr/>
                    <a:lstStyle/>
                    <a:p>
                      <a:r>
                        <a:rPr lang="en-US" b="1" dirty="0" smtClean="0">
                          <a:solidFill>
                            <a:schemeClr val="tx1"/>
                          </a:solidFill>
                        </a:rPr>
                        <a:t>LRL</a:t>
                      </a:r>
                      <a:endParaRPr lang="en-IN"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cxnSp>
        <p:nvCxnSpPr>
          <p:cNvPr id="6" name="Straight Connector 5"/>
          <p:cNvCxnSpPr/>
          <p:nvPr/>
        </p:nvCxnSpPr>
        <p:spPr>
          <a:xfrm>
            <a:off x="1752006" y="291895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60947" y="2914247"/>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81200" y="2599922"/>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009181" y="2552023"/>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0" name="Straight Connector 9"/>
          <p:cNvCxnSpPr/>
          <p:nvPr/>
        </p:nvCxnSpPr>
        <p:spPr>
          <a:xfrm flipH="1" flipV="1">
            <a:off x="2142531" y="2614161"/>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9681" y="2918957"/>
            <a:ext cx="495300" cy="23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80681" y="292367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59162" y="2676122"/>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25438" y="2918957"/>
            <a:ext cx="3936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9094" y="2918958"/>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8035" y="2914246"/>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48288" y="2599921"/>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3476269" y="2552022"/>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1" name="Straight Connector 20"/>
          <p:cNvCxnSpPr/>
          <p:nvPr/>
        </p:nvCxnSpPr>
        <p:spPr>
          <a:xfrm flipH="1" flipV="1">
            <a:off x="3609619" y="2614160"/>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666769" y="2933571"/>
            <a:ext cx="495300" cy="9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47769" y="292367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26250" y="2676121"/>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92526" y="2918957"/>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28147" y="291895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535303" y="261416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88881" y="261416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642460" y="291896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42460" y="291896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794860" y="2785547"/>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35" name="Straight Connector 34"/>
          <p:cNvCxnSpPr>
            <a:stCxn id="34" idx="2"/>
          </p:cNvCxnSpPr>
          <p:nvPr/>
        </p:nvCxnSpPr>
        <p:spPr>
          <a:xfrm>
            <a:off x="4966310" y="2899910"/>
            <a:ext cx="499674" cy="1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12406" y="2896804"/>
            <a:ext cx="418802" cy="3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31208" y="2892092"/>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951461" y="2577767"/>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979442" y="2529868"/>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1" name="Straight Connector 40"/>
          <p:cNvCxnSpPr/>
          <p:nvPr/>
        </p:nvCxnSpPr>
        <p:spPr>
          <a:xfrm flipH="1" flipV="1">
            <a:off x="6112792" y="2592006"/>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69942" y="2901516"/>
            <a:ext cx="495300" cy="19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0942" y="290151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29423" y="2653967"/>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828800" y="4267200"/>
            <a:ext cx="4953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p:cNvSpPr/>
          <p:nvPr/>
        </p:nvSpPr>
        <p:spPr>
          <a:xfrm>
            <a:off x="3272672" y="4265886"/>
            <a:ext cx="4953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4502089" y="4265886"/>
            <a:ext cx="4953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5798467" y="4267200"/>
            <a:ext cx="4953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1835368" y="5105400"/>
            <a:ext cx="1369789"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7" name="Rectangle 56"/>
          <p:cNvSpPr/>
          <p:nvPr/>
        </p:nvSpPr>
        <p:spPr>
          <a:xfrm>
            <a:off x="3205157" y="5638800"/>
            <a:ext cx="1330145"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8" name="Rectangle 57"/>
          <p:cNvSpPr/>
          <p:nvPr/>
        </p:nvSpPr>
        <p:spPr>
          <a:xfrm>
            <a:off x="4560761" y="5638799"/>
            <a:ext cx="234100" cy="246994"/>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9" name="Rectangle 58"/>
          <p:cNvSpPr/>
          <p:nvPr/>
        </p:nvSpPr>
        <p:spPr>
          <a:xfrm>
            <a:off x="4577152" y="5105400"/>
            <a:ext cx="1252272"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tx1"/>
                </a:solidFill>
              </a:rPr>
              <a:t>Escape </a:t>
            </a:r>
            <a:r>
              <a:rPr lang="en-US" sz="1200" b="1" dirty="0" err="1" smtClean="0">
                <a:solidFill>
                  <a:schemeClr val="tx1"/>
                </a:solidFill>
              </a:rPr>
              <a:t>intervar</a:t>
            </a:r>
            <a:r>
              <a:rPr lang="en-IN" sz="1200" b="1" dirty="0">
                <a:solidFill>
                  <a:schemeClr val="tx1"/>
                </a:solidFill>
              </a:rPr>
              <a:t>l</a:t>
            </a:r>
          </a:p>
        </p:txBody>
      </p:sp>
      <p:sp>
        <p:nvSpPr>
          <p:cNvPr id="60" name="Rectangle 59"/>
          <p:cNvSpPr/>
          <p:nvPr/>
        </p:nvSpPr>
        <p:spPr>
          <a:xfrm>
            <a:off x="5798467" y="5762296"/>
            <a:ext cx="1437303"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3" name="Rectangle 2"/>
          <p:cNvSpPr/>
          <p:nvPr/>
        </p:nvSpPr>
        <p:spPr>
          <a:xfrm>
            <a:off x="1810705" y="4263258"/>
            <a:ext cx="198476" cy="118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5" name="TextBox 4"/>
          <p:cNvSpPr txBox="1"/>
          <p:nvPr/>
        </p:nvSpPr>
        <p:spPr>
          <a:xfrm>
            <a:off x="1657758" y="3990201"/>
            <a:ext cx="444352" cy="276999"/>
          </a:xfrm>
          <a:prstGeom prst="rect">
            <a:avLst/>
          </a:prstGeom>
          <a:noFill/>
        </p:spPr>
        <p:txBody>
          <a:bodyPr wrap="none" rtlCol="0">
            <a:spAutoFit/>
          </a:bodyPr>
          <a:lstStyle/>
          <a:p>
            <a:r>
              <a:rPr lang="en-US" sz="1200" b="1" dirty="0" smtClean="0"/>
              <a:t>VBP</a:t>
            </a:r>
            <a:endParaRPr lang="en-IN" sz="1200" b="1" dirty="0"/>
          </a:p>
        </p:txBody>
      </p:sp>
    </p:spTree>
    <p:extLst>
      <p:ext uri="{BB962C8B-B14F-4D97-AF65-F5344CB8AC3E}">
        <p14:creationId xmlns:p14="http://schemas.microsoft.com/office/powerpoint/2010/main" val="423725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7" grpId="0" animBg="1"/>
      <p:bldP spid="58" grpId="0" animBg="1"/>
      <p:bldP spid="59" grpId="0" animBg="1"/>
      <p:bldP spid="60" grpId="0" animBg="1"/>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Hysteresis </a:t>
            </a:r>
            <a:endParaRPr lang="en-IN" sz="3500" dirty="0"/>
          </a:p>
        </p:txBody>
      </p:sp>
      <p:sp>
        <p:nvSpPr>
          <p:cNvPr id="3" name="Content Placeholder 2"/>
          <p:cNvSpPr>
            <a:spLocks noGrp="1"/>
          </p:cNvSpPr>
          <p:nvPr>
            <p:ph idx="1"/>
          </p:nvPr>
        </p:nvSpPr>
        <p:spPr/>
        <p:txBody>
          <a:bodyPr>
            <a:normAutofit/>
          </a:bodyPr>
          <a:lstStyle/>
          <a:p>
            <a:r>
              <a:rPr lang="en-US" sz="2200" dirty="0"/>
              <a:t>P</a:t>
            </a:r>
            <a:r>
              <a:rPr lang="en-US" sz="2200" dirty="0" smtClean="0"/>
              <a:t>romotes </a:t>
            </a:r>
            <a:r>
              <a:rPr lang="en-US" sz="2200" dirty="0"/>
              <a:t>intrinsic activity below the programmed Lower </a:t>
            </a:r>
            <a:r>
              <a:rPr lang="en-US" sz="2200" dirty="0" smtClean="0"/>
              <a:t>Rate.</a:t>
            </a:r>
          </a:p>
          <a:p>
            <a:endParaRPr lang="en-US" sz="2200" dirty="0" smtClean="0"/>
          </a:p>
          <a:p>
            <a:r>
              <a:rPr lang="en-US" sz="2200" dirty="0"/>
              <a:t>P</a:t>
            </a:r>
            <a:r>
              <a:rPr lang="en-US" sz="2200" dirty="0" smtClean="0"/>
              <a:t>revents </a:t>
            </a:r>
            <a:r>
              <a:rPr lang="en-US" sz="2200" dirty="0"/>
              <a:t>the device from overriding slow, but appropriate, intrinsic rhythms that may develop from extended periods of inactivity such as </a:t>
            </a:r>
            <a:r>
              <a:rPr lang="en-US" sz="2200" dirty="0" smtClean="0"/>
              <a:t>sleep</a:t>
            </a:r>
          </a:p>
          <a:p>
            <a:endParaRPr lang="en-US" sz="2200" dirty="0" smtClean="0"/>
          </a:p>
          <a:p>
            <a:r>
              <a:rPr lang="en-US" sz="2200" dirty="0"/>
              <a:t>O</a:t>
            </a:r>
            <a:r>
              <a:rPr lang="en-US" sz="2200" dirty="0" smtClean="0"/>
              <a:t>nly single </a:t>
            </a:r>
            <a:r>
              <a:rPr lang="en-US" sz="2200" dirty="0"/>
              <a:t>chamber modes </a:t>
            </a:r>
            <a:r>
              <a:rPr lang="en-US" sz="2200" dirty="0" smtClean="0"/>
              <a:t>and </a:t>
            </a:r>
            <a:r>
              <a:rPr lang="en-US" sz="2200" dirty="0"/>
              <a:t>with </a:t>
            </a:r>
            <a:r>
              <a:rPr lang="en-US" sz="2200" b="1" dirty="0"/>
              <a:t>Rate Response</a:t>
            </a:r>
            <a:r>
              <a:rPr lang="en-US" sz="2200" dirty="0"/>
              <a:t> </a:t>
            </a:r>
            <a:r>
              <a:rPr lang="en-US" sz="2200" b="1" dirty="0"/>
              <a:t>Off</a:t>
            </a:r>
            <a:endParaRPr lang="en-IN" sz="2200" b="1" dirty="0"/>
          </a:p>
        </p:txBody>
      </p:sp>
    </p:spTree>
    <p:extLst>
      <p:ext uri="{BB962C8B-B14F-4D97-AF65-F5344CB8AC3E}">
        <p14:creationId xmlns:p14="http://schemas.microsoft.com/office/powerpoint/2010/main" val="80161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52400"/>
            <a:ext cx="8229600" cy="5973763"/>
          </a:xfrm>
        </p:spPr>
        <p:txBody>
          <a:bodyPr>
            <a:normAutofit/>
          </a:bodyPr>
          <a:lstStyle/>
          <a:p>
            <a:r>
              <a:rPr lang="en-US" sz="2200" dirty="0"/>
              <a:t>a sensed event temporarily suspends the Lower Rate, and the pacemaker determines its escape rate from the hysteresis rate instead</a:t>
            </a:r>
            <a:endParaRPr lang="en-IN" sz="2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500" t="39328" r="29000" b="15613"/>
          <a:stretch/>
        </p:blipFill>
        <p:spPr>
          <a:xfrm>
            <a:off x="0" y="1234440"/>
            <a:ext cx="9144000" cy="5623560"/>
          </a:xfrm>
          <a:prstGeom prst="rect">
            <a:avLst/>
          </a:prstGeom>
        </p:spPr>
      </p:pic>
    </p:spTree>
    <p:extLst>
      <p:ext uri="{BB962C8B-B14F-4D97-AF65-F5344CB8AC3E}">
        <p14:creationId xmlns:p14="http://schemas.microsoft.com/office/powerpoint/2010/main" val="15886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References</a:t>
            </a:r>
            <a:endParaRPr lang="en-IN" dirty="0"/>
          </a:p>
        </p:txBody>
      </p:sp>
      <p:sp>
        <p:nvSpPr>
          <p:cNvPr id="3" name="Content Placeholder 2"/>
          <p:cNvSpPr>
            <a:spLocks noGrp="1"/>
          </p:cNvSpPr>
          <p:nvPr>
            <p:ph idx="1"/>
          </p:nvPr>
        </p:nvSpPr>
        <p:spPr/>
        <p:txBody>
          <a:bodyPr>
            <a:normAutofit/>
          </a:bodyPr>
          <a:lstStyle/>
          <a:p>
            <a:r>
              <a:rPr lang="en-IN" sz="2200" dirty="0"/>
              <a:t>Cardiac Pacing and ICDs </a:t>
            </a:r>
            <a:r>
              <a:rPr lang="en-IN" sz="2200" dirty="0" smtClean="0"/>
              <a:t>by</a:t>
            </a:r>
            <a:r>
              <a:rPr lang="en-IN" sz="2200" dirty="0"/>
              <a:t> Kenneth A. </a:t>
            </a:r>
            <a:r>
              <a:rPr lang="en-IN" sz="2200" dirty="0" smtClean="0"/>
              <a:t>Ellenbogen and </a:t>
            </a:r>
            <a:r>
              <a:rPr lang="en-IN" sz="2200" dirty="0"/>
              <a:t>  </a:t>
            </a:r>
            <a:r>
              <a:rPr lang="en-IN" sz="2200" dirty="0" err="1"/>
              <a:t>Karoly</a:t>
            </a:r>
            <a:r>
              <a:rPr lang="en-IN" sz="2200" dirty="0"/>
              <a:t> </a:t>
            </a:r>
            <a:r>
              <a:rPr lang="en-IN" sz="2200" dirty="0" err="1" smtClean="0"/>
              <a:t>Kaszala</a:t>
            </a:r>
            <a:r>
              <a:rPr lang="en-IN" sz="2200" dirty="0" smtClean="0"/>
              <a:t> , seventh edition</a:t>
            </a:r>
          </a:p>
          <a:p>
            <a:r>
              <a:rPr lang="en-US" sz="2200" dirty="0" err="1" smtClean="0"/>
              <a:t>Braunwalds</a:t>
            </a:r>
            <a:r>
              <a:rPr lang="en-US" sz="2200" dirty="0" smtClean="0"/>
              <a:t> heart disease- twelfth edition</a:t>
            </a:r>
          </a:p>
          <a:p>
            <a:r>
              <a:rPr lang="en-US" sz="2200" dirty="0"/>
              <a:t> Clinical Cardiac Pacing, Defibrillation and Resynchronization Therapy (Fifth Edition</a:t>
            </a:r>
            <a:r>
              <a:rPr lang="en-US" sz="2200" dirty="0" smtClean="0"/>
              <a:t>)</a:t>
            </a:r>
          </a:p>
          <a:p>
            <a:r>
              <a:rPr lang="en-US" sz="2200" dirty="0" err="1"/>
              <a:t>Barold</a:t>
            </a:r>
            <a:r>
              <a:rPr lang="en-US" sz="2200" dirty="0"/>
              <a:t>, S &amp; </a:t>
            </a:r>
            <a:r>
              <a:rPr lang="en-US" sz="2200" dirty="0" err="1"/>
              <a:t>Garrigue</a:t>
            </a:r>
            <a:r>
              <a:rPr lang="en-US" sz="2200" dirty="0"/>
              <a:t>, </a:t>
            </a:r>
            <a:r>
              <a:rPr lang="en-US" sz="2200" dirty="0" err="1"/>
              <a:t>Stéphane</a:t>
            </a:r>
            <a:r>
              <a:rPr lang="en-US" sz="2200" dirty="0"/>
              <a:t> &amp; </a:t>
            </a:r>
            <a:r>
              <a:rPr lang="en-US" sz="2200" dirty="0" err="1"/>
              <a:t>Clémenty</a:t>
            </a:r>
            <a:r>
              <a:rPr lang="en-US" sz="2200" dirty="0"/>
              <a:t>, Jacques. (2002). Far-Field P-Wave Sensing by the Right Ventricular Lead of Conventional Dual Chamber Pacemakers. Journal of interventional cardiac electrophysiology : an international journal of arrhythmias and pacing. 6. 77-80. 10.1023/A:1014132408411. ,</a:t>
            </a:r>
            <a:endParaRPr lang="en-US" sz="2200" dirty="0" smtClean="0"/>
          </a:p>
          <a:p>
            <a:r>
              <a:rPr lang="en-IN" sz="2200" dirty="0" smtClean="0"/>
              <a:t>.</a:t>
            </a:r>
            <a:endParaRPr lang="en-IN" sz="2200" dirty="0"/>
          </a:p>
        </p:txBody>
      </p:sp>
    </p:spTree>
    <p:extLst>
      <p:ext uri="{BB962C8B-B14F-4D97-AF65-F5344CB8AC3E}">
        <p14:creationId xmlns:p14="http://schemas.microsoft.com/office/powerpoint/2010/main" val="198110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chor="b">
            <a:normAutofit/>
          </a:bodyPr>
          <a:lstStyle/>
          <a:p>
            <a:pPr algn="l" defTabSz="457029">
              <a:defRPr/>
            </a:pPr>
            <a:r>
              <a:rPr lang="en-US" altLang="en-US" sz="3500" dirty="0"/>
              <a:t>VOO </a:t>
            </a:r>
            <a:r>
              <a:rPr lang="en-US" altLang="en-US" dirty="0" smtClean="0"/>
              <a:t>-</a:t>
            </a:r>
            <a:r>
              <a:rPr lang="en-US" altLang="en-US" sz="3000" dirty="0" smtClean="0"/>
              <a:t> </a:t>
            </a:r>
            <a:r>
              <a:rPr lang="en-US" altLang="en-US" sz="3000" dirty="0"/>
              <a:t>Asynchronous </a:t>
            </a:r>
            <a:r>
              <a:rPr lang="en-US" altLang="en-US" sz="3000" dirty="0" smtClean="0"/>
              <a:t>Pacing</a:t>
            </a:r>
            <a:endParaRPr lang="en-US" altLang="en-US" sz="3000" dirty="0"/>
          </a:p>
        </p:txBody>
      </p:sp>
      <p:sp>
        <p:nvSpPr>
          <p:cNvPr id="143364" name="Content Placeholder 4"/>
          <p:cNvSpPr>
            <a:spLocks noGrp="1"/>
          </p:cNvSpPr>
          <p:nvPr>
            <p:ph idx="1"/>
          </p:nvPr>
        </p:nvSpPr>
        <p:spPr/>
        <p:txBody>
          <a:bodyPr/>
          <a:lstStyle/>
          <a:p>
            <a:r>
              <a:rPr lang="en-US" altLang="en-US" sz="2000" dirty="0">
                <a:latin typeface="Effra" pitchFamily="34" charset="0"/>
              </a:rPr>
              <a:t>Chamber </a:t>
            </a:r>
            <a:r>
              <a:rPr lang="en-US" altLang="en-US" sz="2000" dirty="0" smtClean="0">
                <a:latin typeface="Effra" pitchFamily="34" charset="0"/>
              </a:rPr>
              <a:t>paced - Ventricle </a:t>
            </a:r>
            <a:endParaRPr lang="en-US" altLang="en-US" sz="2000" dirty="0">
              <a:latin typeface="Effra" pitchFamily="34" charset="0"/>
            </a:endParaRPr>
          </a:p>
          <a:p>
            <a:r>
              <a:rPr lang="en-US" altLang="en-US" sz="2000" dirty="0">
                <a:latin typeface="Effra" pitchFamily="34" charset="0"/>
              </a:rPr>
              <a:t>Chamber </a:t>
            </a:r>
            <a:r>
              <a:rPr lang="en-US" altLang="en-US" sz="2000" dirty="0" smtClean="0">
                <a:latin typeface="Effra" pitchFamily="34" charset="0"/>
              </a:rPr>
              <a:t>sensed - None      </a:t>
            </a:r>
            <a:endParaRPr lang="en-US" altLang="en-US" sz="2000" dirty="0">
              <a:latin typeface="Effra" pitchFamily="34" charset="0"/>
            </a:endParaRPr>
          </a:p>
          <a:p>
            <a:r>
              <a:rPr lang="en-US" altLang="en-US" sz="2000" dirty="0">
                <a:latin typeface="Effra" pitchFamily="34" charset="0"/>
              </a:rPr>
              <a:t>Response to </a:t>
            </a:r>
            <a:r>
              <a:rPr lang="en-US" altLang="en-US" sz="2000" dirty="0" smtClean="0">
                <a:latin typeface="Effra" pitchFamily="34" charset="0"/>
              </a:rPr>
              <a:t>sensing-  </a:t>
            </a:r>
            <a:r>
              <a:rPr lang="en-US" altLang="en-US" sz="2000" dirty="0">
                <a:latin typeface="Effra" pitchFamily="34" charset="0"/>
              </a:rPr>
              <a:t>None</a:t>
            </a:r>
          </a:p>
          <a:p>
            <a:endParaRPr lang="en-US" altLang="en-US" sz="2000" dirty="0">
              <a:latin typeface="Effra" pitchFamily="34" charset="0"/>
            </a:endParaRPr>
          </a:p>
        </p:txBody>
      </p:sp>
      <p:sp>
        <p:nvSpPr>
          <p:cNvPr id="3" name="Text Placeholder 2"/>
          <p:cNvSpPr>
            <a:spLocks noGrp="1"/>
          </p:cNvSpPr>
          <p:nvPr>
            <p:ph type="body" sz="quarter" idx="4294967295"/>
          </p:nvPr>
        </p:nvSpPr>
        <p:spPr>
          <a:xfrm>
            <a:off x="0" y="625475"/>
            <a:ext cx="8382000" cy="266700"/>
          </a:xfrm>
        </p:spPr>
        <p:txBody>
          <a:bodyPr rtlCol="0">
            <a:normAutofit fontScale="62500" lnSpcReduction="20000"/>
          </a:bodyPr>
          <a:lstStyle/>
          <a:p>
            <a:pPr indent="-190492" defTabSz="457029" fontAlgn="auto">
              <a:spcBef>
                <a:spcPts val="0"/>
              </a:spcBef>
              <a:defRPr/>
            </a:pPr>
            <a:endParaRPr lang="en-US" sz="2200" dirty="0">
              <a:solidFill>
                <a:schemeClr val="tx1"/>
              </a:solidFill>
              <a:latin typeface="+mj-lt"/>
            </a:endParaRPr>
          </a:p>
        </p:txBody>
      </p:sp>
      <p:grpSp>
        <p:nvGrpSpPr>
          <p:cNvPr id="143366" name="Group 7"/>
          <p:cNvGrpSpPr>
            <a:grpSpLocks/>
          </p:cNvGrpSpPr>
          <p:nvPr/>
        </p:nvGrpSpPr>
        <p:grpSpPr bwMode="auto">
          <a:xfrm>
            <a:off x="-215790" y="3081338"/>
            <a:ext cx="9055100" cy="304800"/>
            <a:chOff x="-35" y="2060"/>
            <a:chExt cx="5704" cy="192"/>
          </a:xfrm>
        </p:grpSpPr>
        <p:sp>
          <p:nvSpPr>
            <p:cNvPr id="143425" name="Line 8"/>
            <p:cNvSpPr>
              <a:spLocks noChangeShapeType="1"/>
            </p:cNvSpPr>
            <p:nvPr/>
          </p:nvSpPr>
          <p:spPr bwMode="auto">
            <a:xfrm>
              <a:off x="2064" y="2160"/>
              <a:ext cx="1802"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1922" name="Text Box 9"/>
            <p:cNvSpPr txBox="1">
              <a:spLocks noChangeArrowheads="1"/>
            </p:cNvSpPr>
            <p:nvPr/>
          </p:nvSpPr>
          <p:spPr bwMode="auto">
            <a:xfrm>
              <a:off x="2688" y="2060"/>
              <a:ext cx="720" cy="192"/>
            </a:xfrm>
            <a:prstGeom prst="rect">
              <a:avLst/>
            </a:prstGeom>
            <a:solidFill>
              <a:schemeClr val="bg1"/>
            </a:solidFill>
            <a:ln w="12700">
              <a:solidFill>
                <a:schemeClr val="folHlink"/>
              </a:solidFill>
              <a:miter lim="800000"/>
              <a:headEnd type="none" w="sm" len="sm"/>
              <a:tailEnd type="none" w="sm" len="sm"/>
            </a:ln>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50000"/>
                </a:spcBef>
                <a:buFontTx/>
                <a:buNone/>
                <a:defRPr/>
              </a:pPr>
              <a:r>
                <a:rPr lang="en-US" altLang="en-US" sz="1400" b="0" dirty="0">
                  <a:latin typeface="+mn-lt"/>
                </a:rPr>
                <a:t>1000 ms</a:t>
              </a:r>
            </a:p>
          </p:txBody>
        </p:sp>
        <p:sp>
          <p:nvSpPr>
            <p:cNvPr id="143427" name="Line 10"/>
            <p:cNvSpPr>
              <a:spLocks noChangeShapeType="1"/>
            </p:cNvSpPr>
            <p:nvPr/>
          </p:nvSpPr>
          <p:spPr bwMode="auto">
            <a:xfrm>
              <a:off x="240" y="2160"/>
              <a:ext cx="1802"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1924" name="Text Box 11"/>
            <p:cNvSpPr txBox="1">
              <a:spLocks noChangeArrowheads="1"/>
            </p:cNvSpPr>
            <p:nvPr/>
          </p:nvSpPr>
          <p:spPr bwMode="auto">
            <a:xfrm>
              <a:off x="864" y="2060"/>
              <a:ext cx="720" cy="192"/>
            </a:xfrm>
            <a:prstGeom prst="rect">
              <a:avLst/>
            </a:prstGeom>
            <a:solidFill>
              <a:schemeClr val="bg1"/>
            </a:solidFill>
            <a:ln w="12700">
              <a:solidFill>
                <a:schemeClr val="tx1"/>
              </a:solidFill>
              <a:miter lim="800000"/>
              <a:headEnd type="none" w="sm" len="sm"/>
              <a:tailEnd type="none" w="sm" len="sm"/>
            </a:ln>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50000"/>
                </a:spcBef>
                <a:buFontTx/>
                <a:buNone/>
                <a:defRPr/>
              </a:pPr>
              <a:r>
                <a:rPr lang="en-US" altLang="en-US" sz="1400" b="0" dirty="0">
                  <a:latin typeface="+mn-lt"/>
                </a:rPr>
                <a:t>1000 ms</a:t>
              </a:r>
            </a:p>
          </p:txBody>
        </p:sp>
        <p:sp>
          <p:nvSpPr>
            <p:cNvPr id="143429" name="Line 12"/>
            <p:cNvSpPr>
              <a:spLocks noChangeShapeType="1"/>
            </p:cNvSpPr>
            <p:nvPr/>
          </p:nvSpPr>
          <p:spPr bwMode="auto">
            <a:xfrm>
              <a:off x="-35" y="2160"/>
              <a:ext cx="288" cy="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3430" name="Line 13"/>
            <p:cNvSpPr>
              <a:spLocks noChangeShapeType="1"/>
            </p:cNvSpPr>
            <p:nvPr/>
          </p:nvSpPr>
          <p:spPr bwMode="auto">
            <a:xfrm>
              <a:off x="3867" y="2163"/>
              <a:ext cx="1802"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1927" name="Text Box 14"/>
            <p:cNvSpPr txBox="1">
              <a:spLocks noChangeArrowheads="1"/>
            </p:cNvSpPr>
            <p:nvPr/>
          </p:nvSpPr>
          <p:spPr bwMode="auto">
            <a:xfrm>
              <a:off x="4416" y="2060"/>
              <a:ext cx="720" cy="192"/>
            </a:xfrm>
            <a:prstGeom prst="rect">
              <a:avLst/>
            </a:prstGeom>
            <a:solidFill>
              <a:schemeClr val="bg1"/>
            </a:solidFill>
            <a:ln w="12700">
              <a:solidFill>
                <a:schemeClr val="folHlink"/>
              </a:solidFill>
              <a:miter lim="800000"/>
              <a:headEnd type="none" w="sm" len="sm"/>
              <a:tailEnd type="none" w="sm" len="sm"/>
            </a:ln>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50000"/>
                </a:spcBef>
                <a:buFontTx/>
                <a:buNone/>
                <a:defRPr/>
              </a:pPr>
              <a:r>
                <a:rPr lang="en-US" altLang="en-US" sz="1400" b="0" dirty="0">
                  <a:latin typeface="+mn-lt"/>
                </a:rPr>
                <a:t>1000</a:t>
              </a:r>
              <a:r>
                <a:rPr lang="en-US" altLang="en-US" sz="1400" b="0" dirty="0">
                  <a:solidFill>
                    <a:srgbClr val="E35200"/>
                  </a:solidFill>
                  <a:latin typeface="+mn-lt"/>
                </a:rPr>
                <a:t> </a:t>
              </a:r>
              <a:r>
                <a:rPr lang="en-US" altLang="en-US" sz="1400" b="0" dirty="0">
                  <a:latin typeface="+mn-lt"/>
                </a:rPr>
                <a:t>ms</a:t>
              </a:r>
            </a:p>
          </p:txBody>
        </p:sp>
      </p:grpSp>
      <p:grpSp>
        <p:nvGrpSpPr>
          <p:cNvPr id="143367" name="Group 15"/>
          <p:cNvGrpSpPr>
            <a:grpSpLocks/>
          </p:cNvGrpSpPr>
          <p:nvPr/>
        </p:nvGrpSpPr>
        <p:grpSpPr bwMode="auto">
          <a:xfrm>
            <a:off x="12810" y="3315467"/>
            <a:ext cx="9202738" cy="1647825"/>
            <a:chOff x="96" y="2304"/>
            <a:chExt cx="5797" cy="1038"/>
          </a:xfrm>
        </p:grpSpPr>
        <p:grpSp>
          <p:nvGrpSpPr>
            <p:cNvPr id="143371" name="Group 16"/>
            <p:cNvGrpSpPr>
              <a:grpSpLocks/>
            </p:cNvGrpSpPr>
            <p:nvPr/>
          </p:nvGrpSpPr>
          <p:grpSpPr bwMode="auto">
            <a:xfrm>
              <a:off x="96" y="2304"/>
              <a:ext cx="5797" cy="592"/>
              <a:chOff x="96" y="2304"/>
              <a:chExt cx="5797" cy="592"/>
            </a:xfrm>
          </p:grpSpPr>
          <p:sp>
            <p:nvSpPr>
              <p:cNvPr id="143377" name="Line 17"/>
              <p:cNvSpPr>
                <a:spLocks noChangeShapeType="1"/>
              </p:cNvSpPr>
              <p:nvPr/>
            </p:nvSpPr>
            <p:spPr bwMode="auto">
              <a:xfrm>
                <a:off x="3414" y="2558"/>
                <a:ext cx="4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143378" name="Group 18"/>
              <p:cNvGrpSpPr>
                <a:grpSpLocks/>
              </p:cNvGrpSpPr>
              <p:nvPr/>
            </p:nvGrpSpPr>
            <p:grpSpPr bwMode="auto">
              <a:xfrm>
                <a:off x="3840" y="2304"/>
                <a:ext cx="266" cy="544"/>
                <a:chOff x="3856" y="2350"/>
                <a:chExt cx="266" cy="544"/>
              </a:xfrm>
            </p:grpSpPr>
            <p:grpSp>
              <p:nvGrpSpPr>
                <p:cNvPr id="143417" name="Group 19"/>
                <p:cNvGrpSpPr>
                  <a:grpSpLocks/>
                </p:cNvGrpSpPr>
                <p:nvPr/>
              </p:nvGrpSpPr>
              <p:grpSpPr bwMode="auto">
                <a:xfrm>
                  <a:off x="3856" y="2600"/>
                  <a:ext cx="167" cy="294"/>
                  <a:chOff x="3856" y="2600"/>
                  <a:chExt cx="167" cy="294"/>
                </a:xfrm>
              </p:grpSpPr>
              <p:sp>
                <p:nvSpPr>
                  <p:cNvPr id="143422" name="Line 20"/>
                  <p:cNvSpPr>
                    <a:spLocks noChangeShapeType="1"/>
                  </p:cNvSpPr>
                  <p:nvPr/>
                </p:nvSpPr>
                <p:spPr bwMode="auto">
                  <a:xfrm>
                    <a:off x="3856" y="2600"/>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23" name="Line 21"/>
                  <p:cNvSpPr>
                    <a:spLocks noChangeShapeType="1"/>
                  </p:cNvSpPr>
                  <p:nvPr/>
                </p:nvSpPr>
                <p:spPr bwMode="auto">
                  <a:xfrm flipH="1">
                    <a:off x="3954" y="2604"/>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24" name="Freeform 22"/>
                  <p:cNvSpPr>
                    <a:spLocks/>
                  </p:cNvSpPr>
                  <p:nvPr/>
                </p:nvSpPr>
                <p:spPr bwMode="auto">
                  <a:xfrm>
                    <a:off x="3916" y="2870"/>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43418" name="Group 23"/>
                <p:cNvGrpSpPr>
                  <a:grpSpLocks/>
                </p:cNvGrpSpPr>
                <p:nvPr/>
              </p:nvGrpSpPr>
              <p:grpSpPr bwMode="auto">
                <a:xfrm>
                  <a:off x="4023" y="2350"/>
                  <a:ext cx="99" cy="260"/>
                  <a:chOff x="4023" y="2350"/>
                  <a:chExt cx="99" cy="260"/>
                </a:xfrm>
              </p:grpSpPr>
              <p:sp>
                <p:nvSpPr>
                  <p:cNvPr id="143419" name="Line 24"/>
                  <p:cNvSpPr>
                    <a:spLocks noChangeShapeType="1"/>
                  </p:cNvSpPr>
                  <p:nvPr/>
                </p:nvSpPr>
                <p:spPr bwMode="auto">
                  <a:xfrm flipH="1" flipV="1">
                    <a:off x="4097" y="2358"/>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20" name="Line 25"/>
                  <p:cNvSpPr>
                    <a:spLocks noChangeShapeType="1"/>
                  </p:cNvSpPr>
                  <p:nvPr/>
                </p:nvSpPr>
                <p:spPr bwMode="auto">
                  <a:xfrm flipV="1">
                    <a:off x="4023" y="2367"/>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21" name="Freeform 26"/>
                  <p:cNvSpPr>
                    <a:spLocks/>
                  </p:cNvSpPr>
                  <p:nvPr/>
                </p:nvSpPr>
                <p:spPr bwMode="auto">
                  <a:xfrm>
                    <a:off x="4075" y="2350"/>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nvGrpSpPr>
              <p:cNvPr id="143379" name="Group 27"/>
              <p:cNvGrpSpPr>
                <a:grpSpLocks/>
              </p:cNvGrpSpPr>
              <p:nvPr/>
            </p:nvGrpSpPr>
            <p:grpSpPr bwMode="auto">
              <a:xfrm>
                <a:off x="2069" y="2319"/>
                <a:ext cx="266" cy="544"/>
                <a:chOff x="2065" y="2362"/>
                <a:chExt cx="266" cy="544"/>
              </a:xfrm>
            </p:grpSpPr>
            <p:grpSp>
              <p:nvGrpSpPr>
                <p:cNvPr id="143409" name="Group 28"/>
                <p:cNvGrpSpPr>
                  <a:grpSpLocks/>
                </p:cNvGrpSpPr>
                <p:nvPr/>
              </p:nvGrpSpPr>
              <p:grpSpPr bwMode="auto">
                <a:xfrm>
                  <a:off x="2065" y="2612"/>
                  <a:ext cx="167" cy="294"/>
                  <a:chOff x="2065" y="2612"/>
                  <a:chExt cx="167" cy="294"/>
                </a:xfrm>
              </p:grpSpPr>
              <p:sp>
                <p:nvSpPr>
                  <p:cNvPr id="143414" name="Line 29"/>
                  <p:cNvSpPr>
                    <a:spLocks noChangeShapeType="1"/>
                  </p:cNvSpPr>
                  <p:nvPr/>
                </p:nvSpPr>
                <p:spPr bwMode="auto">
                  <a:xfrm>
                    <a:off x="2065" y="2612"/>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15" name="Line 30"/>
                  <p:cNvSpPr>
                    <a:spLocks noChangeShapeType="1"/>
                  </p:cNvSpPr>
                  <p:nvPr/>
                </p:nvSpPr>
                <p:spPr bwMode="auto">
                  <a:xfrm flipH="1">
                    <a:off x="2163" y="2616"/>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16" name="Freeform 31"/>
                  <p:cNvSpPr>
                    <a:spLocks/>
                  </p:cNvSpPr>
                  <p:nvPr/>
                </p:nvSpPr>
                <p:spPr bwMode="auto">
                  <a:xfrm>
                    <a:off x="2125" y="2882"/>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43410" name="Group 32"/>
                <p:cNvGrpSpPr>
                  <a:grpSpLocks/>
                </p:cNvGrpSpPr>
                <p:nvPr/>
              </p:nvGrpSpPr>
              <p:grpSpPr bwMode="auto">
                <a:xfrm>
                  <a:off x="2232" y="2362"/>
                  <a:ext cx="99" cy="260"/>
                  <a:chOff x="2232" y="2362"/>
                  <a:chExt cx="99" cy="260"/>
                </a:xfrm>
              </p:grpSpPr>
              <p:sp>
                <p:nvSpPr>
                  <p:cNvPr id="143411" name="Line 33"/>
                  <p:cNvSpPr>
                    <a:spLocks noChangeShapeType="1"/>
                  </p:cNvSpPr>
                  <p:nvPr/>
                </p:nvSpPr>
                <p:spPr bwMode="auto">
                  <a:xfrm flipH="1" flipV="1">
                    <a:off x="2306" y="2370"/>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12" name="Line 34"/>
                  <p:cNvSpPr>
                    <a:spLocks noChangeShapeType="1"/>
                  </p:cNvSpPr>
                  <p:nvPr/>
                </p:nvSpPr>
                <p:spPr bwMode="auto">
                  <a:xfrm flipV="1">
                    <a:off x="2232" y="2379"/>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13" name="Freeform 35"/>
                  <p:cNvSpPr>
                    <a:spLocks/>
                  </p:cNvSpPr>
                  <p:nvPr/>
                </p:nvSpPr>
                <p:spPr bwMode="auto">
                  <a:xfrm>
                    <a:off x="2284" y="2362"/>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nvGrpSpPr>
              <p:cNvPr id="143380" name="Group 36"/>
              <p:cNvGrpSpPr>
                <a:grpSpLocks/>
              </p:cNvGrpSpPr>
              <p:nvPr/>
            </p:nvGrpSpPr>
            <p:grpSpPr bwMode="auto">
              <a:xfrm>
                <a:off x="3116" y="2305"/>
                <a:ext cx="297" cy="269"/>
                <a:chOff x="3097" y="2338"/>
                <a:chExt cx="297" cy="269"/>
              </a:xfrm>
            </p:grpSpPr>
            <p:sp>
              <p:nvSpPr>
                <p:cNvPr id="143403" name="Arc 37"/>
                <p:cNvSpPr>
                  <a:spLocks/>
                </p:cNvSpPr>
                <p:nvPr/>
              </p:nvSpPr>
              <p:spPr bwMode="auto">
                <a:xfrm>
                  <a:off x="3097" y="2535"/>
                  <a:ext cx="110" cy="72"/>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lnTo>
                        <a:pt x="0" y="213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43404" name="Group 38"/>
                <p:cNvGrpSpPr>
                  <a:grpSpLocks/>
                </p:cNvGrpSpPr>
                <p:nvPr/>
              </p:nvGrpSpPr>
              <p:grpSpPr bwMode="auto">
                <a:xfrm>
                  <a:off x="3278" y="2338"/>
                  <a:ext cx="116" cy="265"/>
                  <a:chOff x="3278" y="2338"/>
                  <a:chExt cx="116" cy="265"/>
                </a:xfrm>
              </p:grpSpPr>
              <p:sp>
                <p:nvSpPr>
                  <p:cNvPr id="143406" name="Line 39"/>
                  <p:cNvSpPr>
                    <a:spLocks noChangeShapeType="1"/>
                  </p:cNvSpPr>
                  <p:nvPr/>
                </p:nvSpPr>
                <p:spPr bwMode="auto">
                  <a:xfrm flipH="1" flipV="1">
                    <a:off x="3334" y="2356"/>
                    <a:ext cx="60" cy="24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07" name="Line 40"/>
                  <p:cNvSpPr>
                    <a:spLocks noChangeShapeType="1"/>
                  </p:cNvSpPr>
                  <p:nvPr/>
                </p:nvSpPr>
                <p:spPr bwMode="auto">
                  <a:xfrm flipV="1">
                    <a:off x="3278" y="2351"/>
                    <a:ext cx="32" cy="25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08" name="Freeform 41"/>
                  <p:cNvSpPr>
                    <a:spLocks/>
                  </p:cNvSpPr>
                  <p:nvPr/>
                </p:nvSpPr>
                <p:spPr bwMode="auto">
                  <a:xfrm>
                    <a:off x="3310" y="2338"/>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143405" name="Line 42"/>
                <p:cNvSpPr>
                  <a:spLocks noChangeShapeType="1"/>
                </p:cNvSpPr>
                <p:nvPr/>
              </p:nvSpPr>
              <p:spPr bwMode="auto">
                <a:xfrm>
                  <a:off x="3207" y="2604"/>
                  <a:ext cx="6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143381" name="Line 43"/>
              <p:cNvSpPr>
                <a:spLocks noChangeShapeType="1"/>
              </p:cNvSpPr>
              <p:nvPr/>
            </p:nvSpPr>
            <p:spPr bwMode="auto">
              <a:xfrm>
                <a:off x="2350" y="2559"/>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82" name="Line 44"/>
              <p:cNvSpPr>
                <a:spLocks noChangeShapeType="1"/>
              </p:cNvSpPr>
              <p:nvPr/>
            </p:nvSpPr>
            <p:spPr bwMode="auto">
              <a:xfrm>
                <a:off x="569" y="2579"/>
                <a:ext cx="1488" cy="0"/>
              </a:xfrm>
              <a:prstGeom prst="line">
                <a:avLst/>
              </a:prstGeom>
              <a:noFill/>
              <a:ln w="25400">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en-US" dirty="0"/>
              </a:p>
            </p:txBody>
          </p:sp>
          <p:grpSp>
            <p:nvGrpSpPr>
              <p:cNvPr id="143383" name="Group 45"/>
              <p:cNvGrpSpPr>
                <a:grpSpLocks/>
              </p:cNvGrpSpPr>
              <p:nvPr/>
            </p:nvGrpSpPr>
            <p:grpSpPr bwMode="auto">
              <a:xfrm>
                <a:off x="288" y="2352"/>
                <a:ext cx="266" cy="544"/>
                <a:chOff x="2065" y="2362"/>
                <a:chExt cx="266" cy="544"/>
              </a:xfrm>
            </p:grpSpPr>
            <p:grpSp>
              <p:nvGrpSpPr>
                <p:cNvPr id="143395" name="Group 46"/>
                <p:cNvGrpSpPr>
                  <a:grpSpLocks/>
                </p:cNvGrpSpPr>
                <p:nvPr/>
              </p:nvGrpSpPr>
              <p:grpSpPr bwMode="auto">
                <a:xfrm>
                  <a:off x="2065" y="2612"/>
                  <a:ext cx="167" cy="294"/>
                  <a:chOff x="2065" y="2612"/>
                  <a:chExt cx="167" cy="294"/>
                </a:xfrm>
              </p:grpSpPr>
              <p:sp>
                <p:nvSpPr>
                  <p:cNvPr id="143400" name="Line 47"/>
                  <p:cNvSpPr>
                    <a:spLocks noChangeShapeType="1"/>
                  </p:cNvSpPr>
                  <p:nvPr/>
                </p:nvSpPr>
                <p:spPr bwMode="auto">
                  <a:xfrm>
                    <a:off x="2065" y="2612"/>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01" name="Line 48"/>
                  <p:cNvSpPr>
                    <a:spLocks noChangeShapeType="1"/>
                  </p:cNvSpPr>
                  <p:nvPr/>
                </p:nvSpPr>
                <p:spPr bwMode="auto">
                  <a:xfrm flipH="1">
                    <a:off x="2163" y="2616"/>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402" name="Freeform 49"/>
                  <p:cNvSpPr>
                    <a:spLocks/>
                  </p:cNvSpPr>
                  <p:nvPr/>
                </p:nvSpPr>
                <p:spPr bwMode="auto">
                  <a:xfrm>
                    <a:off x="2125" y="2882"/>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43396" name="Group 50"/>
                <p:cNvGrpSpPr>
                  <a:grpSpLocks/>
                </p:cNvGrpSpPr>
                <p:nvPr/>
              </p:nvGrpSpPr>
              <p:grpSpPr bwMode="auto">
                <a:xfrm>
                  <a:off x="2232" y="2362"/>
                  <a:ext cx="99" cy="260"/>
                  <a:chOff x="2232" y="2362"/>
                  <a:chExt cx="99" cy="260"/>
                </a:xfrm>
              </p:grpSpPr>
              <p:sp>
                <p:nvSpPr>
                  <p:cNvPr id="143397" name="Line 51"/>
                  <p:cNvSpPr>
                    <a:spLocks noChangeShapeType="1"/>
                  </p:cNvSpPr>
                  <p:nvPr/>
                </p:nvSpPr>
                <p:spPr bwMode="auto">
                  <a:xfrm flipH="1" flipV="1">
                    <a:off x="2306" y="2370"/>
                    <a:ext cx="25" cy="23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8" name="Line 52"/>
                  <p:cNvSpPr>
                    <a:spLocks noChangeShapeType="1"/>
                  </p:cNvSpPr>
                  <p:nvPr/>
                </p:nvSpPr>
                <p:spPr bwMode="auto">
                  <a:xfrm flipV="1">
                    <a:off x="2232" y="2379"/>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9" name="Freeform 53"/>
                  <p:cNvSpPr>
                    <a:spLocks/>
                  </p:cNvSpPr>
                  <p:nvPr/>
                </p:nvSpPr>
                <p:spPr bwMode="auto">
                  <a:xfrm>
                    <a:off x="2284" y="2362"/>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sp>
            <p:nvSpPr>
              <p:cNvPr id="143384" name="Line 54"/>
              <p:cNvSpPr>
                <a:spLocks noChangeShapeType="1"/>
              </p:cNvSpPr>
              <p:nvPr/>
            </p:nvSpPr>
            <p:spPr bwMode="auto">
              <a:xfrm flipH="1">
                <a:off x="96" y="2592"/>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85" name="Line 55"/>
              <p:cNvSpPr>
                <a:spLocks noChangeShapeType="1"/>
              </p:cNvSpPr>
              <p:nvPr/>
            </p:nvSpPr>
            <p:spPr bwMode="auto">
              <a:xfrm>
                <a:off x="4128" y="2544"/>
                <a:ext cx="14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143386" name="Group 56"/>
              <p:cNvGrpSpPr>
                <a:grpSpLocks/>
              </p:cNvGrpSpPr>
              <p:nvPr/>
            </p:nvGrpSpPr>
            <p:grpSpPr bwMode="auto">
              <a:xfrm>
                <a:off x="5627" y="2304"/>
                <a:ext cx="266" cy="544"/>
                <a:chOff x="3856" y="2350"/>
                <a:chExt cx="266" cy="544"/>
              </a:xfrm>
            </p:grpSpPr>
            <p:grpSp>
              <p:nvGrpSpPr>
                <p:cNvPr id="143387" name="Group 57"/>
                <p:cNvGrpSpPr>
                  <a:grpSpLocks/>
                </p:cNvGrpSpPr>
                <p:nvPr/>
              </p:nvGrpSpPr>
              <p:grpSpPr bwMode="auto">
                <a:xfrm>
                  <a:off x="3856" y="2600"/>
                  <a:ext cx="167" cy="294"/>
                  <a:chOff x="3856" y="2600"/>
                  <a:chExt cx="167" cy="294"/>
                </a:xfrm>
              </p:grpSpPr>
              <p:sp>
                <p:nvSpPr>
                  <p:cNvPr id="143392" name="Line 58"/>
                  <p:cNvSpPr>
                    <a:spLocks noChangeShapeType="1"/>
                  </p:cNvSpPr>
                  <p:nvPr/>
                </p:nvSpPr>
                <p:spPr bwMode="auto">
                  <a:xfrm>
                    <a:off x="3856" y="2600"/>
                    <a:ext cx="60" cy="2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3" name="Line 59"/>
                  <p:cNvSpPr>
                    <a:spLocks noChangeShapeType="1"/>
                  </p:cNvSpPr>
                  <p:nvPr/>
                </p:nvSpPr>
                <p:spPr bwMode="auto">
                  <a:xfrm flipH="1">
                    <a:off x="3954" y="2604"/>
                    <a:ext cx="69" cy="2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4" name="Freeform 60"/>
                  <p:cNvSpPr>
                    <a:spLocks/>
                  </p:cNvSpPr>
                  <p:nvPr/>
                </p:nvSpPr>
                <p:spPr bwMode="auto">
                  <a:xfrm>
                    <a:off x="3916" y="2870"/>
                    <a:ext cx="40" cy="24"/>
                  </a:xfrm>
                  <a:custGeom>
                    <a:avLst/>
                    <a:gdLst>
                      <a:gd name="T0" fmla="*/ 0 w 40"/>
                      <a:gd name="T1" fmla="*/ 0 h 24"/>
                      <a:gd name="T2" fmla="*/ 0 w 40"/>
                      <a:gd name="T3" fmla="*/ 7 h 24"/>
                      <a:gd name="T4" fmla="*/ 0 w 40"/>
                      <a:gd name="T5" fmla="*/ 13 h 24"/>
                      <a:gd name="T6" fmla="*/ 5 w 40"/>
                      <a:gd name="T7" fmla="*/ 20 h 24"/>
                      <a:gd name="T8" fmla="*/ 13 w 40"/>
                      <a:gd name="T9" fmla="*/ 23 h 24"/>
                      <a:gd name="T10" fmla="*/ 23 w 40"/>
                      <a:gd name="T11" fmla="*/ 23 h 24"/>
                      <a:gd name="T12" fmla="*/ 34 w 40"/>
                      <a:gd name="T13" fmla="*/ 21 h 24"/>
                      <a:gd name="T14" fmla="*/ 39 w 40"/>
                      <a:gd name="T15" fmla="*/ 13 h 24"/>
                      <a:gd name="T16" fmla="*/ 39 w 40"/>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0" y="0"/>
                        </a:moveTo>
                        <a:lnTo>
                          <a:pt x="0" y="7"/>
                        </a:lnTo>
                        <a:lnTo>
                          <a:pt x="0" y="13"/>
                        </a:lnTo>
                        <a:lnTo>
                          <a:pt x="5" y="20"/>
                        </a:lnTo>
                        <a:lnTo>
                          <a:pt x="13" y="23"/>
                        </a:lnTo>
                        <a:lnTo>
                          <a:pt x="23" y="23"/>
                        </a:lnTo>
                        <a:lnTo>
                          <a:pt x="34" y="21"/>
                        </a:lnTo>
                        <a:lnTo>
                          <a:pt x="39" y="13"/>
                        </a:lnTo>
                        <a:lnTo>
                          <a:pt x="39" y="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43388" name="Group 61"/>
                <p:cNvGrpSpPr>
                  <a:grpSpLocks/>
                </p:cNvGrpSpPr>
                <p:nvPr/>
              </p:nvGrpSpPr>
              <p:grpSpPr bwMode="auto">
                <a:xfrm>
                  <a:off x="4023" y="2350"/>
                  <a:ext cx="99" cy="260"/>
                  <a:chOff x="4023" y="2350"/>
                  <a:chExt cx="99" cy="260"/>
                </a:xfrm>
              </p:grpSpPr>
              <p:sp>
                <p:nvSpPr>
                  <p:cNvPr id="143389" name="Line 62"/>
                  <p:cNvSpPr>
                    <a:spLocks noChangeShapeType="1"/>
                  </p:cNvSpPr>
                  <p:nvPr/>
                </p:nvSpPr>
                <p:spPr bwMode="auto">
                  <a:xfrm flipH="1" flipV="1">
                    <a:off x="4097" y="2358"/>
                    <a:ext cx="25" cy="23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0" name="Line 63"/>
                  <p:cNvSpPr>
                    <a:spLocks noChangeShapeType="1"/>
                  </p:cNvSpPr>
                  <p:nvPr/>
                </p:nvSpPr>
                <p:spPr bwMode="auto">
                  <a:xfrm flipV="1">
                    <a:off x="4023" y="2367"/>
                    <a:ext cx="52" cy="24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3391" name="Freeform 64"/>
                  <p:cNvSpPr>
                    <a:spLocks/>
                  </p:cNvSpPr>
                  <p:nvPr/>
                </p:nvSpPr>
                <p:spPr bwMode="auto">
                  <a:xfrm>
                    <a:off x="4075" y="2350"/>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4" y="21"/>
                        </a:moveTo>
                        <a:lnTo>
                          <a:pt x="24" y="15"/>
                        </a:lnTo>
                        <a:lnTo>
                          <a:pt x="24" y="9"/>
                        </a:lnTo>
                        <a:lnTo>
                          <a:pt x="21" y="3"/>
                        </a:lnTo>
                        <a:lnTo>
                          <a:pt x="16" y="0"/>
                        </a:lnTo>
                        <a:lnTo>
                          <a:pt x="10" y="0"/>
                        </a:lnTo>
                        <a:lnTo>
                          <a:pt x="3" y="2"/>
                        </a:lnTo>
                        <a:lnTo>
                          <a:pt x="0" y="9"/>
                        </a:lnTo>
                        <a:lnTo>
                          <a:pt x="0" y="1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grpSp>
          <p:nvGrpSpPr>
            <p:cNvPr id="143372" name="Group 65"/>
            <p:cNvGrpSpPr>
              <a:grpSpLocks/>
            </p:cNvGrpSpPr>
            <p:nvPr/>
          </p:nvGrpSpPr>
          <p:grpSpPr bwMode="auto">
            <a:xfrm>
              <a:off x="245" y="2970"/>
              <a:ext cx="5515" cy="372"/>
              <a:chOff x="245" y="2970"/>
              <a:chExt cx="5515" cy="372"/>
            </a:xfrm>
          </p:grpSpPr>
          <p:sp>
            <p:nvSpPr>
              <p:cNvPr id="143373" name="Text Box 66"/>
              <p:cNvSpPr txBox="1">
                <a:spLocks noChangeArrowheads="1"/>
              </p:cNvSpPr>
              <p:nvPr/>
            </p:nvSpPr>
            <p:spPr bwMode="auto">
              <a:xfrm>
                <a:off x="2021" y="2976"/>
                <a:ext cx="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sz="1600" dirty="0">
                    <a:solidFill>
                      <a:srgbClr val="77BC1F"/>
                    </a:solidFill>
                  </a:rPr>
                  <a:t>VP</a:t>
                </a:r>
              </a:p>
            </p:txBody>
          </p:sp>
          <p:sp>
            <p:nvSpPr>
              <p:cNvPr id="143374" name="Text Box 67"/>
              <p:cNvSpPr txBox="1">
                <a:spLocks noChangeArrowheads="1"/>
              </p:cNvSpPr>
              <p:nvPr/>
            </p:nvSpPr>
            <p:spPr bwMode="auto">
              <a:xfrm>
                <a:off x="3831" y="2976"/>
                <a:ext cx="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sz="1600" dirty="0">
                    <a:solidFill>
                      <a:srgbClr val="77BC1F"/>
                    </a:solidFill>
                  </a:rPr>
                  <a:t>VP</a:t>
                </a:r>
              </a:p>
            </p:txBody>
          </p:sp>
          <p:sp>
            <p:nvSpPr>
              <p:cNvPr id="143375" name="Text Box 68"/>
              <p:cNvSpPr txBox="1">
                <a:spLocks noChangeArrowheads="1"/>
              </p:cNvSpPr>
              <p:nvPr/>
            </p:nvSpPr>
            <p:spPr bwMode="auto">
              <a:xfrm>
                <a:off x="245" y="2976"/>
                <a:ext cx="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sz="1600" dirty="0">
                    <a:solidFill>
                      <a:srgbClr val="77BC1F"/>
                    </a:solidFill>
                  </a:rPr>
                  <a:t>VP</a:t>
                </a:r>
              </a:p>
            </p:txBody>
          </p:sp>
          <p:sp>
            <p:nvSpPr>
              <p:cNvPr id="143376" name="Text Box 69"/>
              <p:cNvSpPr txBox="1">
                <a:spLocks noChangeArrowheads="1"/>
              </p:cNvSpPr>
              <p:nvPr/>
            </p:nvSpPr>
            <p:spPr bwMode="auto">
              <a:xfrm>
                <a:off x="5568" y="2970"/>
                <a:ext cx="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sz="1600" dirty="0">
                    <a:solidFill>
                      <a:srgbClr val="77BC1F"/>
                    </a:solidFill>
                  </a:rPr>
                  <a:t>VP</a:t>
                </a:r>
              </a:p>
            </p:txBody>
          </p:sp>
        </p:grpSp>
      </p:grpSp>
      <p:sp>
        <p:nvSpPr>
          <p:cNvPr id="4" name="Up Arrow 3"/>
          <p:cNvSpPr/>
          <p:nvPr/>
        </p:nvSpPr>
        <p:spPr>
          <a:xfrm>
            <a:off x="4932472" y="3929829"/>
            <a:ext cx="477727" cy="148037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347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3900" dirty="0" smtClean="0"/>
              <a:t>AAI</a:t>
            </a:r>
            <a:r>
              <a:rPr lang="en-US" dirty="0"/>
              <a:t/>
            </a:r>
            <a:br>
              <a:rPr lang="en-US" dirty="0"/>
            </a:br>
            <a:r>
              <a:rPr lang="en-US" sz="2200" dirty="0"/>
              <a:t>A</a:t>
            </a:r>
            <a:r>
              <a:rPr lang="en-US" sz="2200" dirty="0" smtClean="0"/>
              <a:t>trium - sensed</a:t>
            </a:r>
            <a:br>
              <a:rPr lang="en-US" sz="2200" dirty="0" smtClean="0"/>
            </a:br>
            <a:r>
              <a:rPr lang="en-US" sz="2200" dirty="0" smtClean="0"/>
              <a:t>Atrium- paced</a:t>
            </a:r>
            <a:br>
              <a:rPr lang="en-US" sz="2200" dirty="0" smtClean="0"/>
            </a:br>
            <a:r>
              <a:rPr lang="en-US" sz="2200" dirty="0" smtClean="0"/>
              <a:t>Response- inhibition</a:t>
            </a:r>
            <a:endParaRPr lang="en-IN"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087339"/>
              </p:ext>
            </p:extLst>
          </p:nvPr>
        </p:nvGraphicFramePr>
        <p:xfrm>
          <a:off x="228600" y="4038600"/>
          <a:ext cx="8229600" cy="1905000"/>
        </p:xfrm>
        <a:graphic>
          <a:graphicData uri="http://schemas.openxmlformats.org/drawingml/2006/table">
            <a:tbl>
              <a:tblPr firstRow="1" bandRow="1">
                <a:tableStyleId>{5C22544A-7EE6-4342-B048-85BDC9FD1C3A}</a:tableStyleId>
              </a:tblPr>
              <a:tblGrid>
                <a:gridCol w="1219200"/>
                <a:gridCol w="7010400"/>
              </a:tblGrid>
              <a:tr h="823201">
                <a:tc>
                  <a:txBody>
                    <a:bodyPr/>
                    <a:lstStyle/>
                    <a:p>
                      <a:r>
                        <a:rPr lang="en-US" dirty="0" smtClean="0">
                          <a:solidFill>
                            <a:schemeClr val="tx1"/>
                          </a:solidFill>
                        </a:rPr>
                        <a:t>ARP</a:t>
                      </a:r>
                      <a:endParaRPr lang="en-IN"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81799">
                <a:tc>
                  <a:txBody>
                    <a:bodyPr/>
                    <a:lstStyle/>
                    <a:p>
                      <a:r>
                        <a:rPr lang="en-US" b="1" dirty="0" smtClean="0">
                          <a:solidFill>
                            <a:schemeClr val="tx1"/>
                          </a:solidFill>
                        </a:rPr>
                        <a:t>LRL</a:t>
                      </a:r>
                      <a:endParaRPr lang="en-IN"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0" name="Rectangle 49"/>
          <p:cNvSpPr/>
          <p:nvPr/>
        </p:nvSpPr>
        <p:spPr>
          <a:xfrm>
            <a:off x="1828799" y="4267200"/>
            <a:ext cx="64158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p:cNvSpPr/>
          <p:nvPr/>
        </p:nvSpPr>
        <p:spPr>
          <a:xfrm>
            <a:off x="3155671" y="4267200"/>
            <a:ext cx="612094"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4249134" y="4297416"/>
            <a:ext cx="566143" cy="198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5669879" y="4281652"/>
            <a:ext cx="700088" cy="21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1835369" y="5105400"/>
            <a:ext cx="1253914"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7" name="Rectangle 56"/>
          <p:cNvSpPr/>
          <p:nvPr/>
        </p:nvSpPr>
        <p:spPr>
          <a:xfrm>
            <a:off x="3205157" y="5638801"/>
            <a:ext cx="1069709" cy="246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8" name="Rectangle 57"/>
          <p:cNvSpPr/>
          <p:nvPr/>
        </p:nvSpPr>
        <p:spPr>
          <a:xfrm>
            <a:off x="4252233" y="5638799"/>
            <a:ext cx="234100" cy="246994"/>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9" name="Rectangle 58"/>
          <p:cNvSpPr/>
          <p:nvPr/>
        </p:nvSpPr>
        <p:spPr>
          <a:xfrm>
            <a:off x="4274866" y="5223640"/>
            <a:ext cx="1252272"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60" name="Rectangle 59"/>
          <p:cNvSpPr/>
          <p:nvPr/>
        </p:nvSpPr>
        <p:spPr>
          <a:xfrm>
            <a:off x="5669879" y="5762296"/>
            <a:ext cx="1437303" cy="2469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cxnSp>
        <p:nvCxnSpPr>
          <p:cNvPr id="46" name="Straight Connector 45"/>
          <p:cNvCxnSpPr/>
          <p:nvPr/>
        </p:nvCxnSpPr>
        <p:spPr>
          <a:xfrm>
            <a:off x="1536931" y="260131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770293" y="2534603"/>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48" name="Straight Connector 47"/>
          <p:cNvCxnSpPr>
            <a:stCxn id="47" idx="2"/>
          </p:cNvCxnSpPr>
          <p:nvPr/>
        </p:nvCxnSpPr>
        <p:spPr>
          <a:xfrm>
            <a:off x="1932218" y="2601310"/>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039374" y="2296511"/>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92952" y="2296511"/>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146531" y="2601311"/>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46531" y="2601311"/>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2298931" y="2467898"/>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63" name="Straight Connector 62"/>
          <p:cNvCxnSpPr>
            <a:stCxn id="62" idx="2"/>
          </p:cNvCxnSpPr>
          <p:nvPr/>
        </p:nvCxnSpPr>
        <p:spPr>
          <a:xfrm>
            <a:off x="2470381" y="2582261"/>
            <a:ext cx="367388" cy="19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34315" y="260131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3067677" y="2534604"/>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66" name="Straight Connector 65"/>
          <p:cNvCxnSpPr>
            <a:stCxn id="65" idx="2"/>
          </p:cNvCxnSpPr>
          <p:nvPr/>
        </p:nvCxnSpPr>
        <p:spPr>
          <a:xfrm>
            <a:off x="3229602" y="2601311"/>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336758" y="2296512"/>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90336" y="2296512"/>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443915" y="2601312"/>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43915" y="2601312"/>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3596315" y="2467899"/>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72" name="Straight Connector 71"/>
          <p:cNvCxnSpPr>
            <a:stCxn id="71" idx="2"/>
          </p:cNvCxnSpPr>
          <p:nvPr/>
        </p:nvCxnSpPr>
        <p:spPr>
          <a:xfrm>
            <a:off x="3767765" y="2582262"/>
            <a:ext cx="428387" cy="19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67552" y="25908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4200914" y="25240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75" name="Straight Connector 74"/>
          <p:cNvCxnSpPr>
            <a:stCxn id="74" idx="2"/>
          </p:cNvCxnSpPr>
          <p:nvPr/>
        </p:nvCxnSpPr>
        <p:spPr>
          <a:xfrm>
            <a:off x="4362839" y="25907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469995" y="22860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23573" y="22860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577152" y="25908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77152" y="2590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4729552" y="2457387"/>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81" name="Straight Connector 80"/>
          <p:cNvCxnSpPr>
            <a:stCxn id="80" idx="2"/>
          </p:cNvCxnSpPr>
          <p:nvPr/>
        </p:nvCxnSpPr>
        <p:spPr>
          <a:xfrm flipV="1">
            <a:off x="4901002" y="2567957"/>
            <a:ext cx="649815" cy="3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36517" y="25908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5669879" y="25240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84" name="Straight Connector 83"/>
          <p:cNvCxnSpPr>
            <a:stCxn id="83" idx="2"/>
          </p:cNvCxnSpPr>
          <p:nvPr/>
        </p:nvCxnSpPr>
        <p:spPr>
          <a:xfrm>
            <a:off x="5831804" y="25907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938960" y="22860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92538" y="22860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046117" y="25908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46117" y="2590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6198517" y="2457387"/>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90" name="Straight Connector 89"/>
          <p:cNvCxnSpPr>
            <a:stCxn id="89" idx="2"/>
          </p:cNvCxnSpPr>
          <p:nvPr/>
        </p:nvCxnSpPr>
        <p:spPr>
          <a:xfrm>
            <a:off x="6369967" y="2571750"/>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70293" y="2409498"/>
            <a:ext cx="0" cy="467713"/>
          </a:xfrm>
          <a:prstGeom prst="line">
            <a:avLst/>
          </a:prstGeom>
          <a:ln/>
        </p:spPr>
        <p:style>
          <a:lnRef idx="2">
            <a:schemeClr val="dk1"/>
          </a:lnRef>
          <a:fillRef idx="0">
            <a:schemeClr val="dk1"/>
          </a:fillRef>
          <a:effectRef idx="1">
            <a:schemeClr val="dk1"/>
          </a:effectRef>
          <a:fontRef idx="minor">
            <a:schemeClr val="tx1"/>
          </a:fontRef>
        </p:style>
      </p:cxnSp>
      <p:cxnSp>
        <p:nvCxnSpPr>
          <p:cNvPr id="91" name="Straight Connector 90"/>
          <p:cNvCxnSpPr/>
          <p:nvPr/>
        </p:nvCxnSpPr>
        <p:spPr>
          <a:xfrm>
            <a:off x="3089282" y="2401685"/>
            <a:ext cx="0" cy="467713"/>
          </a:xfrm>
          <a:prstGeom prst="line">
            <a:avLst/>
          </a:prstGeom>
          <a:ln/>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a:off x="5669879" y="2349136"/>
            <a:ext cx="0" cy="467713"/>
          </a:xfrm>
          <a:prstGeom prst="line">
            <a:avLst/>
          </a:prstGeom>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835369" y="4281652"/>
            <a:ext cx="188119"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1686798" y="3962400"/>
            <a:ext cx="490840" cy="307777"/>
          </a:xfrm>
          <a:prstGeom prst="rect">
            <a:avLst/>
          </a:prstGeom>
          <a:noFill/>
        </p:spPr>
        <p:txBody>
          <a:bodyPr wrap="none" rtlCol="0">
            <a:spAutoFit/>
          </a:bodyPr>
          <a:lstStyle/>
          <a:p>
            <a:r>
              <a:rPr lang="en-US" sz="1400" b="1" dirty="0" smtClean="0"/>
              <a:t>ABP</a:t>
            </a:r>
            <a:endParaRPr lang="en-IN" sz="1400" b="1" dirty="0"/>
          </a:p>
        </p:txBody>
      </p:sp>
    </p:spTree>
    <p:extLst>
      <p:ext uri="{BB962C8B-B14F-4D97-AF65-F5344CB8AC3E}">
        <p14:creationId xmlns:p14="http://schemas.microsoft.com/office/powerpoint/2010/main" val="234643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7" grpId="0" animBg="1"/>
      <p:bldP spid="58" grpId="0" animBg="1"/>
      <p:bldP spid="59" grpId="0" animBg="1"/>
      <p:bldP spid="60" grpId="0" animBg="1"/>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AAI</a:t>
            </a:r>
            <a:endParaRPr lang="en-IN" sz="3500" dirty="0"/>
          </a:p>
        </p:txBody>
      </p:sp>
      <p:cxnSp>
        <p:nvCxnSpPr>
          <p:cNvPr id="4" name="Straight Connector 3"/>
          <p:cNvCxnSpPr/>
          <p:nvPr/>
        </p:nvCxnSpPr>
        <p:spPr>
          <a:xfrm>
            <a:off x="636389" y="304800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869751" y="2981293"/>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6" name="Straight Connector 5"/>
          <p:cNvCxnSpPr>
            <a:stCxn id="5" idx="2"/>
          </p:cNvCxnSpPr>
          <p:nvPr/>
        </p:nvCxnSpPr>
        <p:spPr>
          <a:xfrm>
            <a:off x="1031676" y="3048000"/>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38832" y="2743201"/>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2410" y="2743201"/>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45989" y="3048001"/>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54048" y="3029014"/>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550789" y="2895601"/>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2" name="Straight Connector 11"/>
          <p:cNvCxnSpPr/>
          <p:nvPr/>
        </p:nvCxnSpPr>
        <p:spPr>
          <a:xfrm>
            <a:off x="1722239" y="3014646"/>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45989" y="3009833"/>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007989" y="301752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241351" y="295081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6" name="Straight Connector 15"/>
          <p:cNvCxnSpPr>
            <a:stCxn id="15" idx="2"/>
          </p:cNvCxnSpPr>
          <p:nvPr/>
        </p:nvCxnSpPr>
        <p:spPr>
          <a:xfrm>
            <a:off x="2403276" y="301751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10432" y="271272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64010" y="271272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17589" y="301752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25648" y="299853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922389" y="286512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22" name="Straight Connector 21"/>
          <p:cNvCxnSpPr/>
          <p:nvPr/>
        </p:nvCxnSpPr>
        <p:spPr>
          <a:xfrm>
            <a:off x="3093839" y="2984165"/>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17589" y="2979352"/>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3379589" y="2712720"/>
            <a:ext cx="125611" cy="271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05200" y="2743201"/>
            <a:ext cx="76200" cy="761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81400" y="2984165"/>
            <a:ext cx="152400" cy="521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64989" y="2848442"/>
            <a:ext cx="0" cy="396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41351" y="2819400"/>
            <a:ext cx="0" cy="350521"/>
          </a:xfrm>
          <a:prstGeom prst="line">
            <a:avLst/>
          </a:prstGeom>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3737490" y="29050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47" name="Straight Connector 46"/>
          <p:cNvCxnSpPr>
            <a:stCxn id="46" idx="2"/>
          </p:cNvCxnSpPr>
          <p:nvPr/>
        </p:nvCxnSpPr>
        <p:spPr>
          <a:xfrm>
            <a:off x="3899415" y="29717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006571" y="26670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60149" y="26670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13728" y="29718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1787" y="295281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418528" y="281940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53" name="Straight Connector 52"/>
          <p:cNvCxnSpPr/>
          <p:nvPr/>
        </p:nvCxnSpPr>
        <p:spPr>
          <a:xfrm>
            <a:off x="4589978" y="2938445"/>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113728" y="2933632"/>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733800" y="2667000"/>
            <a:ext cx="3690" cy="577682"/>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168967" y="3625334"/>
            <a:ext cx="2874633" cy="369332"/>
          </a:xfrm>
          <a:prstGeom prst="rect">
            <a:avLst/>
          </a:prstGeom>
          <a:noFill/>
        </p:spPr>
        <p:txBody>
          <a:bodyPr wrap="none" rtlCol="0">
            <a:spAutoFit/>
          </a:bodyPr>
          <a:lstStyle/>
          <a:p>
            <a:r>
              <a:rPr lang="en-US" dirty="0" smtClean="0"/>
              <a:t>Ventricular event not sensed</a:t>
            </a:r>
            <a:endParaRPr lang="en-IN" dirty="0"/>
          </a:p>
        </p:txBody>
      </p:sp>
      <p:sp>
        <p:nvSpPr>
          <p:cNvPr id="58" name="TextBox 57"/>
          <p:cNvSpPr txBox="1"/>
          <p:nvPr/>
        </p:nvSpPr>
        <p:spPr>
          <a:xfrm>
            <a:off x="2510432" y="4648200"/>
            <a:ext cx="3153364" cy="369332"/>
          </a:xfrm>
          <a:prstGeom prst="rect">
            <a:avLst/>
          </a:prstGeom>
          <a:noFill/>
        </p:spPr>
        <p:txBody>
          <a:bodyPr wrap="none" rtlCol="0">
            <a:spAutoFit/>
          </a:bodyPr>
          <a:lstStyle/>
          <a:p>
            <a:r>
              <a:rPr lang="en-US" dirty="0" smtClean="0"/>
              <a:t>Exception – </a:t>
            </a:r>
            <a:r>
              <a:rPr lang="en-US" b="1" dirty="0" smtClean="0"/>
              <a:t>FAR FIELD SENSING</a:t>
            </a:r>
            <a:endParaRPr lang="en-IN" b="1" dirty="0"/>
          </a:p>
        </p:txBody>
      </p:sp>
    </p:spTree>
    <p:extLst>
      <p:ext uri="{BB962C8B-B14F-4D97-AF65-F5344CB8AC3E}">
        <p14:creationId xmlns:p14="http://schemas.microsoft.com/office/powerpoint/2010/main" val="17905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10"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par>
                                <p:cTn id="90" presetID="10"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par>
                                <p:cTn id="108" presetID="10" presetClass="entr" presetSubtype="0" fill="hold"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par>
                                <p:cTn id="111" presetID="10" presetClass="entr" presetSubtype="0" fill="hold"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21" grpId="0" animBg="1"/>
      <p:bldP spid="46" grpId="0" animBg="1"/>
      <p:bldP spid="52" grpId="0" animBg="1"/>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Dual chamber timing</a:t>
            </a:r>
            <a:endParaRPr lang="en-IN" dirty="0"/>
          </a:p>
        </p:txBody>
      </p:sp>
      <p:sp>
        <p:nvSpPr>
          <p:cNvPr id="3" name="Content Placeholder 2"/>
          <p:cNvSpPr>
            <a:spLocks noGrp="1"/>
          </p:cNvSpPr>
          <p:nvPr>
            <p:ph idx="1"/>
          </p:nvPr>
        </p:nvSpPr>
        <p:spPr/>
        <p:txBody>
          <a:bodyPr/>
          <a:lstStyle/>
          <a:p>
            <a:r>
              <a:rPr lang="en-US" altLang="en-US" sz="2200" dirty="0">
                <a:latin typeface="+mj-lt"/>
              </a:rPr>
              <a:t>AV Interval</a:t>
            </a:r>
          </a:p>
          <a:p>
            <a:r>
              <a:rPr lang="en-US" altLang="en-US" sz="2200" dirty="0">
                <a:latin typeface="+mj-lt"/>
              </a:rPr>
              <a:t>Pacing</a:t>
            </a:r>
          </a:p>
          <a:p>
            <a:pPr lvl="1"/>
            <a:r>
              <a:rPr lang="en-US" altLang="en-US" sz="2200" dirty="0">
                <a:latin typeface="+mj-lt"/>
              </a:rPr>
              <a:t>Tracking</a:t>
            </a:r>
          </a:p>
          <a:p>
            <a:r>
              <a:rPr lang="en-US" altLang="en-US" sz="2200" dirty="0">
                <a:latin typeface="+mj-lt"/>
              </a:rPr>
              <a:t>Upper Tracking Rate (UTR)</a:t>
            </a:r>
          </a:p>
          <a:p>
            <a:r>
              <a:rPr lang="en-US" altLang="en-US" sz="2200" dirty="0">
                <a:latin typeface="+mj-lt"/>
              </a:rPr>
              <a:t>Upper Sensor Rate (USR)</a:t>
            </a:r>
          </a:p>
          <a:p>
            <a:r>
              <a:rPr lang="en-US" altLang="en-US" sz="2200" dirty="0">
                <a:latin typeface="+mj-lt"/>
              </a:rPr>
              <a:t>Far field</a:t>
            </a:r>
          </a:p>
          <a:p>
            <a:r>
              <a:rPr lang="en-US" altLang="en-US" sz="2200" dirty="0">
                <a:latin typeface="+mj-lt"/>
              </a:rPr>
              <a:t>Crosstalk</a:t>
            </a:r>
          </a:p>
          <a:p>
            <a:endParaRPr lang="en-IN" dirty="0"/>
          </a:p>
        </p:txBody>
      </p:sp>
    </p:spTree>
    <p:extLst>
      <p:ext uri="{BB962C8B-B14F-4D97-AF65-F5344CB8AC3E}">
        <p14:creationId xmlns:p14="http://schemas.microsoft.com/office/powerpoint/2010/main" val="1327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5" name="Rectangle 3"/>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6" name="Rectangle 4"/>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7" name="Rectangle 5"/>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8" name="Rectangle 6"/>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9" name="Rectangle 7"/>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45417" name="Rectangle 9"/>
          <p:cNvSpPr>
            <a:spLocks noGrp="1" noChangeArrowheads="1"/>
          </p:cNvSpPr>
          <p:nvPr>
            <p:ph type="title"/>
          </p:nvPr>
        </p:nvSpPr>
        <p:spPr>
          <a:xfrm>
            <a:off x="377825" y="373063"/>
            <a:ext cx="8382000" cy="266700"/>
          </a:xfrm>
        </p:spPr>
        <p:txBody>
          <a:bodyPr>
            <a:normAutofit fontScale="90000"/>
          </a:bodyPr>
          <a:lstStyle/>
          <a:p>
            <a:pPr algn="l" defTabSz="457029" fontAlgn="auto">
              <a:spcAft>
                <a:spcPts val="0"/>
              </a:spcAft>
              <a:defRPr/>
            </a:pPr>
            <a:endParaRPr lang="en-US" altLang="en-US" dirty="0"/>
          </a:p>
        </p:txBody>
      </p:sp>
      <p:sp>
        <p:nvSpPr>
          <p:cNvPr id="166923" name="Rectangle 10"/>
          <p:cNvSpPr>
            <a:spLocks noGrp="1" noChangeArrowheads="1"/>
          </p:cNvSpPr>
          <p:nvPr>
            <p:ph idx="1"/>
          </p:nvPr>
        </p:nvSpPr>
        <p:spPr>
          <a:xfrm>
            <a:off x="313532" y="685800"/>
            <a:ext cx="8229600" cy="5715000"/>
          </a:xfrm>
        </p:spPr>
        <p:txBody>
          <a:bodyPr>
            <a:noAutofit/>
          </a:bodyPr>
          <a:lstStyle/>
          <a:p>
            <a:pPr marL="0" indent="0">
              <a:buNone/>
            </a:pPr>
            <a:r>
              <a:rPr lang="en-US" altLang="en-US" sz="2200" dirty="0">
                <a:latin typeface="+mj-lt"/>
              </a:rPr>
              <a:t>Basic dual chamber timing rests on 1 of 2 </a:t>
            </a:r>
            <a:r>
              <a:rPr lang="en-US" altLang="en-US" sz="2200" dirty="0" smtClean="0">
                <a:latin typeface="+mj-lt"/>
              </a:rPr>
              <a:t>schemes</a:t>
            </a:r>
          </a:p>
          <a:p>
            <a:pPr marL="0" indent="0">
              <a:buNone/>
            </a:pPr>
            <a:endParaRPr lang="en-US" altLang="en-US" sz="2200" dirty="0" smtClean="0">
              <a:latin typeface="+mj-lt"/>
            </a:endParaRPr>
          </a:p>
          <a:p>
            <a:pPr marL="0" indent="0">
              <a:buNone/>
            </a:pPr>
            <a:r>
              <a:rPr lang="en-US" altLang="en-US" sz="2200" dirty="0" smtClean="0">
                <a:latin typeface="+mj-lt"/>
              </a:rPr>
              <a:t> </a:t>
            </a:r>
            <a:r>
              <a:rPr lang="en-US" altLang="en-US" sz="2200" dirty="0">
                <a:latin typeface="+mj-lt"/>
              </a:rPr>
              <a:t>A-A or V-V </a:t>
            </a:r>
            <a:r>
              <a:rPr lang="en-US" altLang="en-US" sz="2200" dirty="0" smtClean="0">
                <a:latin typeface="+mj-lt"/>
              </a:rPr>
              <a:t>timing</a:t>
            </a:r>
          </a:p>
          <a:p>
            <a:pPr marL="0" indent="0">
              <a:buNone/>
            </a:pPr>
            <a:endParaRPr lang="en-US" altLang="en-US" sz="2200" dirty="0" smtClean="0">
              <a:latin typeface="+mj-lt"/>
            </a:endParaRPr>
          </a:p>
          <a:p>
            <a:pPr marL="0" indent="0">
              <a:buNone/>
            </a:pPr>
            <a:r>
              <a:rPr lang="en-US" sz="2200" dirty="0" smtClean="0">
                <a:latin typeface="+mj-lt"/>
              </a:rPr>
              <a:t>ventricular </a:t>
            </a:r>
            <a:r>
              <a:rPr lang="en-US" sz="2200" dirty="0">
                <a:latin typeface="+mj-lt"/>
              </a:rPr>
              <a:t>sensed or paced event </a:t>
            </a:r>
            <a:r>
              <a:rPr lang="en-US" sz="2200" dirty="0" smtClean="0">
                <a:latin typeface="+mj-lt"/>
                <a:sym typeface="Wingdings" pitchFamily="2" charset="2"/>
              </a:rPr>
              <a:t></a:t>
            </a:r>
            <a:r>
              <a:rPr lang="en-US" sz="2200" dirty="0" smtClean="0">
                <a:latin typeface="+mj-lt"/>
              </a:rPr>
              <a:t>atrial event = AEI</a:t>
            </a:r>
            <a:r>
              <a:rPr lang="en-US" sz="2200" dirty="0">
                <a:latin typeface="+mj-lt"/>
              </a:rPr>
              <a:t>, or </a:t>
            </a:r>
            <a:r>
              <a:rPr lang="en-US" sz="2200" dirty="0" smtClean="0">
                <a:latin typeface="+mj-lt"/>
              </a:rPr>
              <a:t>VAI</a:t>
            </a:r>
          </a:p>
          <a:p>
            <a:pPr marL="0" indent="0">
              <a:buNone/>
            </a:pPr>
            <a:r>
              <a:rPr lang="en-US" sz="2200" dirty="0">
                <a:latin typeface="+mj-lt"/>
              </a:rPr>
              <a:t> </a:t>
            </a:r>
            <a:r>
              <a:rPr lang="en-US" sz="2200" dirty="0" smtClean="0">
                <a:latin typeface="+mj-lt"/>
              </a:rPr>
              <a:t>                                       ( </a:t>
            </a:r>
            <a:r>
              <a:rPr lang="en-US" sz="1800" dirty="0" smtClean="0">
                <a:latin typeface="+mj-lt"/>
              </a:rPr>
              <a:t>atrial escape interval , </a:t>
            </a:r>
            <a:r>
              <a:rPr lang="en-US" sz="1800" dirty="0" err="1" smtClean="0">
                <a:latin typeface="+mj-lt"/>
              </a:rPr>
              <a:t>ventriculoatrial</a:t>
            </a:r>
            <a:r>
              <a:rPr lang="en-US" sz="1800" dirty="0" smtClean="0">
                <a:latin typeface="+mj-lt"/>
              </a:rPr>
              <a:t> interval</a:t>
            </a:r>
            <a:r>
              <a:rPr lang="en-US" sz="2200" dirty="0" smtClean="0">
                <a:latin typeface="+mj-lt"/>
              </a:rPr>
              <a:t>)</a:t>
            </a:r>
          </a:p>
          <a:p>
            <a:pPr marL="0" indent="0">
              <a:buNone/>
            </a:pPr>
            <a:endParaRPr lang="en-US" altLang="en-US" sz="2200" dirty="0">
              <a:latin typeface="+mj-lt"/>
            </a:endParaRPr>
          </a:p>
          <a:p>
            <a:pPr marL="0" indent="0">
              <a:buNone/>
            </a:pPr>
            <a:r>
              <a:rPr lang="en-US" sz="2200" dirty="0" smtClean="0">
                <a:latin typeface="+mj-lt"/>
              </a:rPr>
              <a:t>atrial </a:t>
            </a:r>
            <a:r>
              <a:rPr lang="en-US" sz="2200" dirty="0">
                <a:latin typeface="+mj-lt"/>
              </a:rPr>
              <a:t>sensed or paced event </a:t>
            </a:r>
            <a:r>
              <a:rPr lang="en-US" sz="2200" dirty="0" smtClean="0">
                <a:latin typeface="+mj-lt"/>
                <a:sym typeface="Wingdings" pitchFamily="2" charset="2"/>
              </a:rPr>
              <a:t></a:t>
            </a:r>
            <a:r>
              <a:rPr lang="en-US" sz="2200" dirty="0" smtClean="0">
                <a:latin typeface="+mj-lt"/>
              </a:rPr>
              <a:t>ventricular event=  AV interval</a:t>
            </a:r>
          </a:p>
          <a:p>
            <a:pPr marL="0" indent="0">
              <a:buNone/>
            </a:pPr>
            <a:endParaRPr lang="en-US" sz="2200" dirty="0" smtClean="0">
              <a:latin typeface="+mj-lt"/>
            </a:endParaRPr>
          </a:p>
          <a:p>
            <a:pPr marL="0" indent="0">
              <a:buNone/>
            </a:pPr>
            <a:r>
              <a:rPr lang="en-US" sz="2200" dirty="0" smtClean="0">
                <a:latin typeface="+mj-lt"/>
              </a:rPr>
              <a:t>atrial </a:t>
            </a:r>
            <a:r>
              <a:rPr lang="en-US" sz="2200" dirty="0">
                <a:latin typeface="+mj-lt"/>
              </a:rPr>
              <a:t>sensed event that occurs before completion of the AEI promptly terminates this interval and </a:t>
            </a:r>
            <a:r>
              <a:rPr lang="en-US" sz="2200" dirty="0" smtClean="0">
                <a:latin typeface="+mj-lt"/>
              </a:rPr>
              <a:t>initiates </a:t>
            </a:r>
            <a:r>
              <a:rPr lang="en-US" sz="2200" dirty="0">
                <a:latin typeface="+mj-lt"/>
              </a:rPr>
              <a:t>an AVI, and the result is P-wave synchronous ventricular pacing</a:t>
            </a:r>
            <a:r>
              <a:rPr lang="en-US" sz="2200" dirty="0" smtClean="0">
                <a:latin typeface="+mj-lt"/>
              </a:rPr>
              <a:t>.</a:t>
            </a:r>
          </a:p>
          <a:p>
            <a:pPr marL="0" indent="0">
              <a:buNone/>
            </a:pPr>
            <a:endParaRPr lang="en-US" sz="2200" dirty="0" smtClean="0">
              <a:latin typeface="+mj-lt"/>
            </a:endParaRPr>
          </a:p>
          <a:p>
            <a:pPr marL="0" indent="0">
              <a:buNone/>
            </a:pPr>
            <a:r>
              <a:rPr lang="en-US" sz="2200" dirty="0" smtClean="0">
                <a:latin typeface="+mj-lt"/>
              </a:rPr>
              <a:t>intrinsic </a:t>
            </a:r>
            <a:r>
              <a:rPr lang="en-US" sz="2200" dirty="0">
                <a:latin typeface="+mj-lt"/>
              </a:rPr>
              <a:t>sinus rate </a:t>
            </a:r>
            <a:r>
              <a:rPr lang="en-US" sz="2200" dirty="0" smtClean="0">
                <a:latin typeface="+mj-lt"/>
              </a:rPr>
              <a:t>&lt; programmed LRL,</a:t>
            </a:r>
            <a:r>
              <a:rPr lang="en-US" sz="2200" dirty="0" smtClean="0">
                <a:latin typeface="+mj-lt"/>
                <a:sym typeface="Wingdings" pitchFamily="2" charset="2"/>
              </a:rPr>
              <a:t> </a:t>
            </a:r>
            <a:r>
              <a:rPr lang="en-US" sz="2200" dirty="0" smtClean="0">
                <a:latin typeface="+mj-lt"/>
              </a:rPr>
              <a:t>AV </a:t>
            </a:r>
            <a:r>
              <a:rPr lang="en-US" sz="2200" dirty="0">
                <a:latin typeface="+mj-lt"/>
              </a:rPr>
              <a:t>sequential pacing at the programmed </a:t>
            </a:r>
            <a:r>
              <a:rPr lang="en-US" sz="2200" dirty="0" smtClean="0">
                <a:latin typeface="+mj-lt"/>
              </a:rPr>
              <a:t>rate</a:t>
            </a:r>
            <a:endParaRPr lang="en-US" altLang="en-US" sz="2200" dirty="0">
              <a:latin typeface="+mj-lt"/>
            </a:endParaRPr>
          </a:p>
        </p:txBody>
      </p:sp>
      <p:sp>
        <p:nvSpPr>
          <p:cNvPr id="2" name="Text Placeholder 1"/>
          <p:cNvSpPr>
            <a:spLocks noGrp="1"/>
          </p:cNvSpPr>
          <p:nvPr>
            <p:ph type="body" sz="quarter" idx="12"/>
          </p:nvPr>
        </p:nvSpPr>
        <p:spPr/>
        <p:txBody>
          <a:bodyPr/>
          <a:lstStyle/>
          <a:p>
            <a:endParaRPr lang="en-IN"/>
          </a:p>
        </p:txBody>
      </p:sp>
    </p:spTree>
    <p:extLst>
      <p:ext uri="{BB962C8B-B14F-4D97-AF65-F5344CB8AC3E}">
        <p14:creationId xmlns:p14="http://schemas.microsoft.com/office/powerpoint/2010/main" val="68856403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5" name="Rectangle 3"/>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6" name="Rectangle 4"/>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7" name="Rectangle 5"/>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8" name="Rectangle 6"/>
          <p:cNvSpPr>
            <a:spLocks noChangeArrowheads="1"/>
          </p:cNvSpPr>
          <p:nvPr/>
        </p:nvSpPr>
        <p:spPr bwMode="auto">
          <a:xfrm>
            <a:off x="685800" y="563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6919" name="Rectangle 7"/>
          <p:cNvSpPr>
            <a:spLocks noChangeArrowheads="1"/>
          </p:cNvSpPr>
          <p:nvPr/>
        </p:nvSpPr>
        <p:spPr bwMode="auto">
          <a:xfrm>
            <a:off x="3124200" y="563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45416" name="Rectangle 8"/>
          <p:cNvSpPr>
            <a:spLocks noChangeArrowheads="1"/>
          </p:cNvSpPr>
          <p:nvPr/>
        </p:nvSpPr>
        <p:spPr bwMode="auto">
          <a:xfrm>
            <a:off x="1371600" y="5353050"/>
            <a:ext cx="6781800" cy="590550"/>
          </a:xfrm>
          <a:prstGeom prst="rect">
            <a:avLst/>
          </a:prstGeom>
          <a:gradFill rotWithShape="0">
            <a:gsLst>
              <a:gs pos="0">
                <a:srgbClr val="FFFFFF"/>
              </a:gs>
              <a:gs pos="100000">
                <a:srgbClr val="00608E"/>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Atrial rate = 60 ppm </a:t>
            </a:r>
          </a:p>
          <a:p>
            <a:pPr algn="ctr" eaLnBrk="1" hangingPunct="1">
              <a:spcBef>
                <a:spcPct val="0"/>
              </a:spcBef>
              <a:buFontTx/>
              <a:buNone/>
              <a:defRPr/>
            </a:pPr>
            <a:r>
              <a:rPr lang="en-US" altLang="en-US" sz="1600" b="0" dirty="0">
                <a:latin typeface="+mn-lt"/>
              </a:rPr>
              <a:t> Ventricular rate = 63 ppm (first interval) ; 57 ppm (second interval) </a:t>
            </a:r>
          </a:p>
        </p:txBody>
      </p:sp>
      <p:sp>
        <p:nvSpPr>
          <p:cNvPr id="145417" name="Rectangle 9"/>
          <p:cNvSpPr>
            <a:spLocks noGrp="1" noChangeArrowheads="1"/>
          </p:cNvSpPr>
          <p:nvPr>
            <p:ph type="title"/>
          </p:nvPr>
        </p:nvSpPr>
        <p:spPr/>
        <p:txBody>
          <a:bodyPr>
            <a:noAutofit/>
          </a:bodyPr>
          <a:lstStyle/>
          <a:p>
            <a:pPr algn="l" defTabSz="457029" fontAlgn="auto">
              <a:spcAft>
                <a:spcPts val="0"/>
              </a:spcAft>
              <a:defRPr/>
            </a:pPr>
            <a:r>
              <a:rPr lang="en-US" altLang="en-US" sz="3500" dirty="0"/>
              <a:t>A-A Timing</a:t>
            </a:r>
          </a:p>
        </p:txBody>
      </p:sp>
      <p:sp>
        <p:nvSpPr>
          <p:cNvPr id="166923" name="Rectangle 10"/>
          <p:cNvSpPr>
            <a:spLocks noGrp="1" noChangeArrowheads="1"/>
          </p:cNvSpPr>
          <p:nvPr>
            <p:ph idx="1"/>
          </p:nvPr>
        </p:nvSpPr>
        <p:spPr/>
        <p:txBody>
          <a:bodyPr/>
          <a:lstStyle/>
          <a:p>
            <a:pPr marL="0" indent="0">
              <a:buNone/>
            </a:pPr>
            <a:r>
              <a:rPr lang="en-US" altLang="en-US" sz="1800" dirty="0"/>
              <a:t>A-A is fixed and V-A auto adjusts</a:t>
            </a:r>
            <a:endParaRPr lang="en-US" sz="1800" dirty="0"/>
          </a:p>
          <a:p>
            <a:pPr marL="0" indent="0">
              <a:buNone/>
            </a:pPr>
            <a:endParaRPr lang="en-US" altLang="en-US" sz="1800" dirty="0">
              <a:latin typeface="Effra" pitchFamily="34" charset="0"/>
            </a:endParaRPr>
          </a:p>
        </p:txBody>
      </p:sp>
      <p:grpSp>
        <p:nvGrpSpPr>
          <p:cNvPr id="166924" name="Group 1"/>
          <p:cNvGrpSpPr>
            <a:grpSpLocks/>
          </p:cNvGrpSpPr>
          <p:nvPr/>
        </p:nvGrpSpPr>
        <p:grpSpPr bwMode="auto">
          <a:xfrm>
            <a:off x="536575" y="3121025"/>
            <a:ext cx="7997825" cy="1908175"/>
            <a:chOff x="517525" y="2587625"/>
            <a:chExt cx="7997825" cy="1908175"/>
          </a:xfrm>
        </p:grpSpPr>
        <p:sp>
          <p:nvSpPr>
            <p:cNvPr id="145419" name="Rectangle 11"/>
            <p:cNvSpPr>
              <a:spLocks noChangeArrowheads="1"/>
            </p:cNvSpPr>
            <p:nvPr/>
          </p:nvSpPr>
          <p:spPr bwMode="auto">
            <a:xfrm>
              <a:off x="7262813" y="2974975"/>
              <a:ext cx="868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AV = 200</a:t>
              </a:r>
            </a:p>
          </p:txBody>
        </p:sp>
        <p:sp>
          <p:nvSpPr>
            <p:cNvPr id="166926" name="Line 12"/>
            <p:cNvSpPr>
              <a:spLocks noChangeShapeType="1"/>
            </p:cNvSpPr>
            <p:nvPr/>
          </p:nvSpPr>
          <p:spPr bwMode="auto">
            <a:xfrm>
              <a:off x="7778750" y="3289300"/>
              <a:ext cx="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6927" name="Line 13"/>
            <p:cNvSpPr>
              <a:spLocks noChangeShapeType="1"/>
            </p:cNvSpPr>
            <p:nvPr/>
          </p:nvSpPr>
          <p:spPr bwMode="auto">
            <a:xfrm>
              <a:off x="7772400" y="2660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66928" name="Group 14"/>
            <p:cNvGrpSpPr>
              <a:grpSpLocks/>
            </p:cNvGrpSpPr>
            <p:nvPr/>
          </p:nvGrpSpPr>
          <p:grpSpPr bwMode="auto">
            <a:xfrm>
              <a:off x="517525" y="2587625"/>
              <a:ext cx="7997825" cy="1908175"/>
              <a:chOff x="358" y="1632"/>
              <a:chExt cx="5038" cy="1202"/>
            </a:xfrm>
          </p:grpSpPr>
          <p:grpSp>
            <p:nvGrpSpPr>
              <p:cNvPr id="166929" name="Group 15"/>
              <p:cNvGrpSpPr>
                <a:grpSpLocks/>
              </p:cNvGrpSpPr>
              <p:nvPr/>
            </p:nvGrpSpPr>
            <p:grpSpPr bwMode="auto">
              <a:xfrm>
                <a:off x="990" y="2238"/>
                <a:ext cx="4406" cy="596"/>
                <a:chOff x="996" y="2205"/>
                <a:chExt cx="4406" cy="596"/>
              </a:xfrm>
            </p:grpSpPr>
            <p:grpSp>
              <p:nvGrpSpPr>
                <p:cNvPr id="166950" name="Group 16"/>
                <p:cNvGrpSpPr>
                  <a:grpSpLocks/>
                </p:cNvGrpSpPr>
                <p:nvPr/>
              </p:nvGrpSpPr>
              <p:grpSpPr bwMode="auto">
                <a:xfrm>
                  <a:off x="2799" y="2205"/>
                  <a:ext cx="296" cy="266"/>
                  <a:chOff x="2799" y="2205"/>
                  <a:chExt cx="296" cy="266"/>
                </a:xfrm>
              </p:grpSpPr>
              <p:sp>
                <p:nvSpPr>
                  <p:cNvPr id="145480" name="Arc 17"/>
                  <p:cNvSpPr>
                    <a:spLocks/>
                  </p:cNvSpPr>
                  <p:nvPr/>
                </p:nvSpPr>
                <p:spPr bwMode="auto">
                  <a:xfrm>
                    <a:off x="2799" y="2404"/>
                    <a:ext cx="102" cy="67"/>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0" y="21278"/>
                        </a:moveTo>
                        <a:cubicBezTo>
                          <a:pt x="176" y="9475"/>
                          <a:pt x="9794" y="-1"/>
                          <a:pt x="21598" y="0"/>
                        </a:cubicBezTo>
                        <a:cubicBezTo>
                          <a:pt x="33527" y="0"/>
                          <a:pt x="43198" y="9670"/>
                          <a:pt x="43198" y="21600"/>
                        </a:cubicBezTo>
                      </a:path>
                      <a:path w="43198" h="21600" stroke="0" extrusionOk="0">
                        <a:moveTo>
                          <a:pt x="0" y="21278"/>
                        </a:moveTo>
                        <a:cubicBezTo>
                          <a:pt x="176" y="9475"/>
                          <a:pt x="9794" y="-1"/>
                          <a:pt x="21598" y="0"/>
                        </a:cubicBezTo>
                        <a:cubicBezTo>
                          <a:pt x="33527" y="0"/>
                          <a:pt x="43198" y="9670"/>
                          <a:pt x="43198" y="21600"/>
                        </a:cubicBezTo>
                        <a:lnTo>
                          <a:pt x="21598" y="21600"/>
                        </a:lnTo>
                        <a:lnTo>
                          <a:pt x="0" y="21278"/>
                        </a:lnTo>
                        <a:close/>
                      </a:path>
                    </a:pathLst>
                  </a:custGeom>
                  <a:solidFill>
                    <a:schemeClr val="bg1"/>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6987" name="Group 18"/>
                  <p:cNvGrpSpPr>
                    <a:grpSpLocks/>
                  </p:cNvGrpSpPr>
                  <p:nvPr/>
                </p:nvGrpSpPr>
                <p:grpSpPr bwMode="auto">
                  <a:xfrm>
                    <a:off x="2979" y="2205"/>
                    <a:ext cx="116" cy="265"/>
                    <a:chOff x="2979" y="2205"/>
                    <a:chExt cx="116" cy="265"/>
                  </a:xfrm>
                </p:grpSpPr>
                <p:sp>
                  <p:nvSpPr>
                    <p:cNvPr id="145483" name="Line 19"/>
                    <p:cNvSpPr>
                      <a:spLocks noChangeShapeType="1"/>
                    </p:cNvSpPr>
                    <p:nvPr/>
                  </p:nvSpPr>
                  <p:spPr bwMode="auto">
                    <a:xfrm flipH="1" flipV="1">
                      <a:off x="3027" y="2219"/>
                      <a:ext cx="68" cy="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84" name="Line 20"/>
                    <p:cNvSpPr>
                      <a:spLocks noChangeShapeType="1"/>
                    </p:cNvSpPr>
                    <p:nvPr/>
                  </p:nvSpPr>
                  <p:spPr bwMode="auto">
                    <a:xfrm flipV="1">
                      <a:off x="2979" y="2214"/>
                      <a:ext cx="24" cy="2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85" name="Freeform 21"/>
                    <p:cNvSpPr>
                      <a:spLocks/>
                    </p:cNvSpPr>
                    <p:nvPr/>
                  </p:nvSpPr>
                  <p:spPr bwMode="auto">
                    <a:xfrm>
                      <a:off x="3007" y="2205"/>
                      <a:ext cx="25" cy="22"/>
                    </a:xfrm>
                    <a:custGeom>
                      <a:avLst/>
                      <a:gdLst>
                        <a:gd name="T0" fmla="*/ 24 w 25"/>
                        <a:gd name="T1" fmla="*/ 21 h 22"/>
                        <a:gd name="T2" fmla="*/ 24 w 25"/>
                        <a:gd name="T3" fmla="*/ 15 h 22"/>
                        <a:gd name="T4" fmla="*/ 24 w 25"/>
                        <a:gd name="T5" fmla="*/ 9 h 22"/>
                        <a:gd name="T6" fmla="*/ 21 w 25"/>
                        <a:gd name="T7" fmla="*/ 3 h 22"/>
                        <a:gd name="T8" fmla="*/ 16 w 25"/>
                        <a:gd name="T9" fmla="*/ 0 h 22"/>
                        <a:gd name="T10" fmla="*/ 10 w 25"/>
                        <a:gd name="T11" fmla="*/ 0 h 22"/>
                        <a:gd name="T12" fmla="*/ 3 w 25"/>
                        <a:gd name="T13" fmla="*/ 2 h 22"/>
                        <a:gd name="T14" fmla="*/ 0 w 25"/>
                        <a:gd name="T15" fmla="*/ 9 h 22"/>
                        <a:gd name="T16" fmla="*/ 0 w 25"/>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24" y="21"/>
                          </a:moveTo>
                          <a:lnTo>
                            <a:pt x="24" y="15"/>
                          </a:lnTo>
                          <a:lnTo>
                            <a:pt x="24" y="9"/>
                          </a:lnTo>
                          <a:lnTo>
                            <a:pt x="21" y="3"/>
                          </a:lnTo>
                          <a:lnTo>
                            <a:pt x="16" y="0"/>
                          </a:lnTo>
                          <a:lnTo>
                            <a:pt x="10" y="0"/>
                          </a:lnTo>
                          <a:lnTo>
                            <a:pt x="3" y="2"/>
                          </a:lnTo>
                          <a:lnTo>
                            <a:pt x="0" y="9"/>
                          </a:lnTo>
                          <a:lnTo>
                            <a:pt x="0" y="14"/>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sp>
                <p:nvSpPr>
                  <p:cNvPr id="145482" name="Line 22"/>
                  <p:cNvSpPr>
                    <a:spLocks noChangeShapeType="1"/>
                  </p:cNvSpPr>
                  <p:nvPr/>
                </p:nvSpPr>
                <p:spPr bwMode="auto">
                  <a:xfrm>
                    <a:off x="2908" y="2467"/>
                    <a:ext cx="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sp>
              <p:nvSpPr>
                <p:cNvPr id="145445" name="Line 23"/>
                <p:cNvSpPr>
                  <a:spLocks noChangeShapeType="1"/>
                </p:cNvSpPr>
                <p:nvPr/>
              </p:nvSpPr>
              <p:spPr bwMode="auto">
                <a:xfrm>
                  <a:off x="3478" y="2468"/>
                  <a:ext cx="1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46" name="Line 24"/>
                <p:cNvSpPr>
                  <a:spLocks noChangeShapeType="1"/>
                </p:cNvSpPr>
                <p:nvPr/>
              </p:nvSpPr>
              <p:spPr bwMode="auto">
                <a:xfrm>
                  <a:off x="1566" y="2471"/>
                  <a:ext cx="12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47" name="Line 25"/>
                <p:cNvSpPr>
                  <a:spLocks noChangeShapeType="1"/>
                </p:cNvSpPr>
                <p:nvPr/>
              </p:nvSpPr>
              <p:spPr bwMode="auto">
                <a:xfrm>
                  <a:off x="2796" y="2386"/>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6954" name="Group 26"/>
                <p:cNvGrpSpPr>
                  <a:grpSpLocks/>
                </p:cNvGrpSpPr>
                <p:nvPr/>
              </p:nvGrpSpPr>
              <p:grpSpPr bwMode="auto">
                <a:xfrm>
                  <a:off x="1369" y="2280"/>
                  <a:ext cx="200" cy="521"/>
                  <a:chOff x="1369" y="2280"/>
                  <a:chExt cx="200" cy="521"/>
                </a:xfrm>
              </p:grpSpPr>
              <p:grpSp>
                <p:nvGrpSpPr>
                  <p:cNvPr id="166978" name="Group 27"/>
                  <p:cNvGrpSpPr>
                    <a:grpSpLocks/>
                  </p:cNvGrpSpPr>
                  <p:nvPr/>
                </p:nvGrpSpPr>
                <p:grpSpPr bwMode="auto">
                  <a:xfrm>
                    <a:off x="1369" y="2472"/>
                    <a:ext cx="125" cy="329"/>
                    <a:chOff x="1369" y="2472"/>
                    <a:chExt cx="125" cy="329"/>
                  </a:xfrm>
                </p:grpSpPr>
                <p:sp>
                  <p:nvSpPr>
                    <p:cNvPr id="145477" name="Line 28"/>
                    <p:cNvSpPr>
                      <a:spLocks noChangeShapeType="1"/>
                    </p:cNvSpPr>
                    <p:nvPr/>
                  </p:nvSpPr>
                  <p:spPr bwMode="auto">
                    <a:xfrm>
                      <a:off x="1369" y="2472"/>
                      <a:ext cx="37"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8" name="Line 29"/>
                    <p:cNvSpPr>
                      <a:spLocks noChangeShapeType="1"/>
                    </p:cNvSpPr>
                    <p:nvPr/>
                  </p:nvSpPr>
                  <p:spPr bwMode="auto">
                    <a:xfrm flipH="1">
                      <a:off x="1435" y="2476"/>
                      <a:ext cx="59"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9" name="Freeform 30"/>
                    <p:cNvSpPr>
                      <a:spLocks/>
                    </p:cNvSpPr>
                    <p:nvPr/>
                  </p:nvSpPr>
                  <p:spPr bwMode="auto">
                    <a:xfrm>
                      <a:off x="1410" y="2775"/>
                      <a:ext cx="31" cy="26"/>
                    </a:xfrm>
                    <a:custGeom>
                      <a:avLst/>
                      <a:gdLst>
                        <a:gd name="T0" fmla="*/ 0 w 31"/>
                        <a:gd name="T1" fmla="*/ 0 h 26"/>
                        <a:gd name="T2" fmla="*/ 0 w 31"/>
                        <a:gd name="T3" fmla="*/ 6 h 26"/>
                        <a:gd name="T4" fmla="*/ 0 w 31"/>
                        <a:gd name="T5" fmla="*/ 14 h 26"/>
                        <a:gd name="T6" fmla="*/ 4 w 31"/>
                        <a:gd name="T7" fmla="*/ 21 h 26"/>
                        <a:gd name="T8" fmla="*/ 10 w 31"/>
                        <a:gd name="T9" fmla="*/ 25 h 26"/>
                        <a:gd name="T10" fmla="*/ 18 w 31"/>
                        <a:gd name="T11" fmla="*/ 25 h 26"/>
                        <a:gd name="T12" fmla="*/ 26 w 31"/>
                        <a:gd name="T13" fmla="*/ 23 h 26"/>
                        <a:gd name="T14" fmla="*/ 30 w 31"/>
                        <a:gd name="T15" fmla="*/ 14 h 26"/>
                        <a:gd name="T16" fmla="*/ 30 w 31"/>
                        <a:gd name="T17" fmla="*/ 8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6">
                          <a:moveTo>
                            <a:pt x="0" y="0"/>
                          </a:moveTo>
                          <a:lnTo>
                            <a:pt x="0" y="6"/>
                          </a:lnTo>
                          <a:lnTo>
                            <a:pt x="0" y="14"/>
                          </a:lnTo>
                          <a:lnTo>
                            <a:pt x="4" y="21"/>
                          </a:lnTo>
                          <a:lnTo>
                            <a:pt x="10" y="25"/>
                          </a:lnTo>
                          <a:lnTo>
                            <a:pt x="18" y="25"/>
                          </a:lnTo>
                          <a:lnTo>
                            <a:pt x="26" y="23"/>
                          </a:lnTo>
                          <a:lnTo>
                            <a:pt x="30" y="14"/>
                          </a:lnTo>
                          <a:lnTo>
                            <a:pt x="30" y="8"/>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nvGrpSpPr>
                  <p:cNvPr id="166979" name="Group 31"/>
                  <p:cNvGrpSpPr>
                    <a:grpSpLocks/>
                  </p:cNvGrpSpPr>
                  <p:nvPr/>
                </p:nvGrpSpPr>
                <p:grpSpPr bwMode="auto">
                  <a:xfrm>
                    <a:off x="1494" y="2280"/>
                    <a:ext cx="75" cy="204"/>
                    <a:chOff x="1494" y="2280"/>
                    <a:chExt cx="75" cy="204"/>
                  </a:xfrm>
                </p:grpSpPr>
                <p:sp>
                  <p:nvSpPr>
                    <p:cNvPr id="145474" name="Line 32"/>
                    <p:cNvSpPr>
                      <a:spLocks noChangeShapeType="1"/>
                    </p:cNvSpPr>
                    <p:nvPr/>
                  </p:nvSpPr>
                  <p:spPr bwMode="auto">
                    <a:xfrm flipH="1" flipV="1">
                      <a:off x="1542" y="2283"/>
                      <a:ext cx="27" cy="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5" name="Line 33"/>
                    <p:cNvSpPr>
                      <a:spLocks noChangeShapeType="1"/>
                    </p:cNvSpPr>
                    <p:nvPr/>
                  </p:nvSpPr>
                  <p:spPr bwMode="auto">
                    <a:xfrm flipV="1">
                      <a:off x="1494" y="2289"/>
                      <a:ext cx="32" cy="1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6" name="Freeform 34"/>
                    <p:cNvSpPr>
                      <a:spLocks/>
                    </p:cNvSpPr>
                    <p:nvPr/>
                  </p:nvSpPr>
                  <p:spPr bwMode="auto">
                    <a:xfrm>
                      <a:off x="1530" y="2280"/>
                      <a:ext cx="19" cy="17"/>
                    </a:xfrm>
                    <a:custGeom>
                      <a:avLst/>
                      <a:gdLst>
                        <a:gd name="T0" fmla="*/ 18 w 19"/>
                        <a:gd name="T1" fmla="*/ 16 h 17"/>
                        <a:gd name="T2" fmla="*/ 18 w 19"/>
                        <a:gd name="T3" fmla="*/ 11 h 17"/>
                        <a:gd name="T4" fmla="*/ 18 w 19"/>
                        <a:gd name="T5" fmla="*/ 7 h 17"/>
                        <a:gd name="T6" fmla="*/ 16 w 19"/>
                        <a:gd name="T7" fmla="*/ 2 h 17"/>
                        <a:gd name="T8" fmla="*/ 12 w 19"/>
                        <a:gd name="T9" fmla="*/ 0 h 17"/>
                        <a:gd name="T10" fmla="*/ 8 w 19"/>
                        <a:gd name="T11" fmla="*/ 0 h 17"/>
                        <a:gd name="T12" fmla="*/ 2 w 19"/>
                        <a:gd name="T13" fmla="*/ 2 h 17"/>
                        <a:gd name="T14" fmla="*/ 0 w 19"/>
                        <a:gd name="T15" fmla="*/ 7 h 17"/>
                        <a:gd name="T16" fmla="*/ 0 w 19"/>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8" y="11"/>
                          </a:lnTo>
                          <a:lnTo>
                            <a:pt x="18" y="7"/>
                          </a:lnTo>
                          <a:lnTo>
                            <a:pt x="16" y="2"/>
                          </a:lnTo>
                          <a:lnTo>
                            <a:pt x="12" y="0"/>
                          </a:lnTo>
                          <a:lnTo>
                            <a:pt x="8" y="0"/>
                          </a:lnTo>
                          <a:lnTo>
                            <a:pt x="2" y="2"/>
                          </a:lnTo>
                          <a:lnTo>
                            <a:pt x="0" y="7"/>
                          </a:lnTo>
                          <a:lnTo>
                            <a:pt x="0" y="11"/>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grpSp>
              <p:nvGrpSpPr>
                <p:cNvPr id="166955" name="Group 35"/>
                <p:cNvGrpSpPr>
                  <a:grpSpLocks/>
                </p:cNvGrpSpPr>
                <p:nvPr/>
              </p:nvGrpSpPr>
              <p:grpSpPr bwMode="auto">
                <a:xfrm>
                  <a:off x="996" y="2397"/>
                  <a:ext cx="365" cy="151"/>
                  <a:chOff x="996" y="2397"/>
                  <a:chExt cx="365" cy="151"/>
                </a:xfrm>
              </p:grpSpPr>
              <p:sp>
                <p:nvSpPr>
                  <p:cNvPr id="145467" name="Line 36"/>
                  <p:cNvSpPr>
                    <a:spLocks noChangeShapeType="1"/>
                  </p:cNvSpPr>
                  <p:nvPr/>
                </p:nvSpPr>
                <p:spPr bwMode="auto">
                  <a:xfrm>
                    <a:off x="1361" y="2403"/>
                    <a:ext cx="0" cy="13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6974" name="Group 37"/>
                  <p:cNvGrpSpPr>
                    <a:grpSpLocks/>
                  </p:cNvGrpSpPr>
                  <p:nvPr/>
                </p:nvGrpSpPr>
                <p:grpSpPr bwMode="auto">
                  <a:xfrm>
                    <a:off x="996" y="2397"/>
                    <a:ext cx="358" cy="151"/>
                    <a:chOff x="996" y="2397"/>
                    <a:chExt cx="358" cy="151"/>
                  </a:xfrm>
                </p:grpSpPr>
                <p:sp>
                  <p:nvSpPr>
                    <p:cNvPr id="145469" name="Arc 38"/>
                    <p:cNvSpPr>
                      <a:spLocks/>
                    </p:cNvSpPr>
                    <p:nvPr/>
                  </p:nvSpPr>
                  <p:spPr bwMode="auto">
                    <a:xfrm>
                      <a:off x="1007" y="2401"/>
                      <a:ext cx="102" cy="67"/>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0" y="21278"/>
                          </a:moveTo>
                          <a:cubicBezTo>
                            <a:pt x="176" y="9475"/>
                            <a:pt x="9794" y="-1"/>
                            <a:pt x="21598" y="0"/>
                          </a:cubicBezTo>
                          <a:cubicBezTo>
                            <a:pt x="33527" y="0"/>
                            <a:pt x="43198" y="9670"/>
                            <a:pt x="43198" y="21600"/>
                          </a:cubicBezTo>
                        </a:path>
                        <a:path w="43198" h="21600" stroke="0" extrusionOk="0">
                          <a:moveTo>
                            <a:pt x="0" y="21278"/>
                          </a:moveTo>
                          <a:cubicBezTo>
                            <a:pt x="176" y="9475"/>
                            <a:pt x="9794" y="-1"/>
                            <a:pt x="21598" y="0"/>
                          </a:cubicBezTo>
                          <a:cubicBezTo>
                            <a:pt x="33527" y="0"/>
                            <a:pt x="43198" y="9670"/>
                            <a:pt x="43198" y="21600"/>
                          </a:cubicBezTo>
                          <a:lnTo>
                            <a:pt x="21598" y="21600"/>
                          </a:lnTo>
                          <a:lnTo>
                            <a:pt x="0" y="21278"/>
                          </a:lnTo>
                          <a:close/>
                        </a:path>
                      </a:pathLst>
                    </a:custGeom>
                    <a:solidFill>
                      <a:schemeClr val="bg1"/>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0" name="Line 39"/>
                    <p:cNvSpPr>
                      <a:spLocks noChangeShapeType="1"/>
                    </p:cNvSpPr>
                    <p:nvPr/>
                  </p:nvSpPr>
                  <p:spPr bwMode="auto">
                    <a:xfrm>
                      <a:off x="1116" y="2464"/>
                      <a:ext cx="2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71" name="Line 40"/>
                    <p:cNvSpPr>
                      <a:spLocks noChangeShapeType="1"/>
                    </p:cNvSpPr>
                    <p:nvPr/>
                  </p:nvSpPr>
                  <p:spPr bwMode="auto">
                    <a:xfrm>
                      <a:off x="996" y="2397"/>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grpSp>
              <p:nvGrpSpPr>
                <p:cNvPr id="166956" name="Group 41"/>
                <p:cNvGrpSpPr>
                  <a:grpSpLocks/>
                </p:cNvGrpSpPr>
                <p:nvPr/>
              </p:nvGrpSpPr>
              <p:grpSpPr bwMode="auto">
                <a:xfrm>
                  <a:off x="3092" y="2426"/>
                  <a:ext cx="379" cy="45"/>
                  <a:chOff x="3092" y="2426"/>
                  <a:chExt cx="379" cy="45"/>
                </a:xfrm>
              </p:grpSpPr>
              <p:sp>
                <p:nvSpPr>
                  <p:cNvPr id="145465" name="Freeform 42"/>
                  <p:cNvSpPr>
                    <a:spLocks/>
                  </p:cNvSpPr>
                  <p:nvPr/>
                </p:nvSpPr>
                <p:spPr bwMode="auto">
                  <a:xfrm>
                    <a:off x="3193" y="2426"/>
                    <a:ext cx="278" cy="45"/>
                  </a:xfrm>
                  <a:custGeom>
                    <a:avLst/>
                    <a:gdLst>
                      <a:gd name="T0" fmla="*/ 0 w 278"/>
                      <a:gd name="T1" fmla="*/ 44 h 45"/>
                      <a:gd name="T2" fmla="*/ 8 w 278"/>
                      <a:gd name="T3" fmla="*/ 44 h 45"/>
                      <a:gd name="T4" fmla="*/ 18 w 278"/>
                      <a:gd name="T5" fmla="*/ 44 h 45"/>
                      <a:gd name="T6" fmla="*/ 28 w 278"/>
                      <a:gd name="T7" fmla="*/ 44 h 45"/>
                      <a:gd name="T8" fmla="*/ 36 w 278"/>
                      <a:gd name="T9" fmla="*/ 44 h 45"/>
                      <a:gd name="T10" fmla="*/ 44 w 278"/>
                      <a:gd name="T11" fmla="*/ 44 h 45"/>
                      <a:gd name="T12" fmla="*/ 50 w 278"/>
                      <a:gd name="T13" fmla="*/ 44 h 45"/>
                      <a:gd name="T14" fmla="*/ 60 w 278"/>
                      <a:gd name="T15" fmla="*/ 40 h 45"/>
                      <a:gd name="T16" fmla="*/ 68 w 278"/>
                      <a:gd name="T17" fmla="*/ 36 h 45"/>
                      <a:gd name="T18" fmla="*/ 72 w 278"/>
                      <a:gd name="T19" fmla="*/ 30 h 45"/>
                      <a:gd name="T20" fmla="*/ 80 w 278"/>
                      <a:gd name="T21" fmla="*/ 26 h 45"/>
                      <a:gd name="T22" fmla="*/ 86 w 278"/>
                      <a:gd name="T23" fmla="*/ 24 h 45"/>
                      <a:gd name="T24" fmla="*/ 98 w 278"/>
                      <a:gd name="T25" fmla="*/ 14 h 45"/>
                      <a:gd name="T26" fmla="*/ 104 w 278"/>
                      <a:gd name="T27" fmla="*/ 10 h 45"/>
                      <a:gd name="T28" fmla="*/ 110 w 278"/>
                      <a:gd name="T29" fmla="*/ 10 h 45"/>
                      <a:gd name="T30" fmla="*/ 118 w 278"/>
                      <a:gd name="T31" fmla="*/ 4 h 45"/>
                      <a:gd name="T32" fmla="*/ 124 w 278"/>
                      <a:gd name="T33" fmla="*/ 4 h 45"/>
                      <a:gd name="T34" fmla="*/ 134 w 278"/>
                      <a:gd name="T35" fmla="*/ 0 h 45"/>
                      <a:gd name="T36" fmla="*/ 139 w 278"/>
                      <a:gd name="T37" fmla="*/ 0 h 45"/>
                      <a:gd name="T38" fmla="*/ 149 w 278"/>
                      <a:gd name="T39" fmla="*/ 0 h 45"/>
                      <a:gd name="T40" fmla="*/ 157 w 278"/>
                      <a:gd name="T41" fmla="*/ 0 h 45"/>
                      <a:gd name="T42" fmla="*/ 163 w 278"/>
                      <a:gd name="T43" fmla="*/ 0 h 45"/>
                      <a:gd name="T44" fmla="*/ 173 w 278"/>
                      <a:gd name="T45" fmla="*/ 0 h 45"/>
                      <a:gd name="T46" fmla="*/ 179 w 278"/>
                      <a:gd name="T47" fmla="*/ 2 h 45"/>
                      <a:gd name="T48" fmla="*/ 187 w 278"/>
                      <a:gd name="T49" fmla="*/ 6 h 45"/>
                      <a:gd name="T50" fmla="*/ 193 w 278"/>
                      <a:gd name="T51" fmla="*/ 10 h 45"/>
                      <a:gd name="T52" fmla="*/ 201 w 278"/>
                      <a:gd name="T53" fmla="*/ 14 h 45"/>
                      <a:gd name="T54" fmla="*/ 209 w 278"/>
                      <a:gd name="T55" fmla="*/ 20 h 45"/>
                      <a:gd name="T56" fmla="*/ 219 w 278"/>
                      <a:gd name="T57" fmla="*/ 26 h 45"/>
                      <a:gd name="T58" fmla="*/ 225 w 278"/>
                      <a:gd name="T59" fmla="*/ 30 h 45"/>
                      <a:gd name="T60" fmla="*/ 231 w 278"/>
                      <a:gd name="T61" fmla="*/ 32 h 45"/>
                      <a:gd name="T62" fmla="*/ 237 w 278"/>
                      <a:gd name="T63" fmla="*/ 36 h 45"/>
                      <a:gd name="T64" fmla="*/ 245 w 278"/>
                      <a:gd name="T65" fmla="*/ 36 h 45"/>
                      <a:gd name="T66" fmla="*/ 251 w 278"/>
                      <a:gd name="T67" fmla="*/ 38 h 45"/>
                      <a:gd name="T68" fmla="*/ 261 w 278"/>
                      <a:gd name="T69" fmla="*/ 40 h 45"/>
                      <a:gd name="T70" fmla="*/ 267 w 278"/>
                      <a:gd name="T71" fmla="*/ 42 h 45"/>
                      <a:gd name="T72" fmla="*/ 277 w 278"/>
                      <a:gd name="T73" fmla="*/ 42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 h="45">
                        <a:moveTo>
                          <a:pt x="0" y="44"/>
                        </a:moveTo>
                        <a:lnTo>
                          <a:pt x="8" y="44"/>
                        </a:lnTo>
                        <a:lnTo>
                          <a:pt x="18" y="44"/>
                        </a:lnTo>
                        <a:lnTo>
                          <a:pt x="28" y="44"/>
                        </a:lnTo>
                        <a:lnTo>
                          <a:pt x="36" y="44"/>
                        </a:lnTo>
                        <a:lnTo>
                          <a:pt x="44" y="44"/>
                        </a:lnTo>
                        <a:lnTo>
                          <a:pt x="50" y="44"/>
                        </a:lnTo>
                        <a:lnTo>
                          <a:pt x="60" y="40"/>
                        </a:lnTo>
                        <a:lnTo>
                          <a:pt x="68" y="36"/>
                        </a:lnTo>
                        <a:lnTo>
                          <a:pt x="72" y="30"/>
                        </a:lnTo>
                        <a:lnTo>
                          <a:pt x="80" y="26"/>
                        </a:lnTo>
                        <a:lnTo>
                          <a:pt x="86" y="24"/>
                        </a:lnTo>
                        <a:lnTo>
                          <a:pt x="98" y="14"/>
                        </a:lnTo>
                        <a:lnTo>
                          <a:pt x="104" y="10"/>
                        </a:lnTo>
                        <a:lnTo>
                          <a:pt x="110" y="10"/>
                        </a:lnTo>
                        <a:lnTo>
                          <a:pt x="118" y="4"/>
                        </a:lnTo>
                        <a:lnTo>
                          <a:pt x="124" y="4"/>
                        </a:lnTo>
                        <a:lnTo>
                          <a:pt x="134" y="0"/>
                        </a:lnTo>
                        <a:lnTo>
                          <a:pt x="139" y="0"/>
                        </a:lnTo>
                        <a:lnTo>
                          <a:pt x="149" y="0"/>
                        </a:lnTo>
                        <a:lnTo>
                          <a:pt x="157" y="0"/>
                        </a:lnTo>
                        <a:lnTo>
                          <a:pt x="163" y="0"/>
                        </a:lnTo>
                        <a:lnTo>
                          <a:pt x="173" y="0"/>
                        </a:lnTo>
                        <a:lnTo>
                          <a:pt x="179" y="2"/>
                        </a:lnTo>
                        <a:lnTo>
                          <a:pt x="187" y="6"/>
                        </a:lnTo>
                        <a:lnTo>
                          <a:pt x="193" y="10"/>
                        </a:lnTo>
                        <a:lnTo>
                          <a:pt x="201" y="14"/>
                        </a:lnTo>
                        <a:lnTo>
                          <a:pt x="209" y="20"/>
                        </a:lnTo>
                        <a:lnTo>
                          <a:pt x="219" y="26"/>
                        </a:lnTo>
                        <a:lnTo>
                          <a:pt x="225" y="30"/>
                        </a:lnTo>
                        <a:lnTo>
                          <a:pt x="231" y="32"/>
                        </a:lnTo>
                        <a:lnTo>
                          <a:pt x="237" y="36"/>
                        </a:lnTo>
                        <a:lnTo>
                          <a:pt x="245" y="36"/>
                        </a:lnTo>
                        <a:lnTo>
                          <a:pt x="251" y="38"/>
                        </a:lnTo>
                        <a:lnTo>
                          <a:pt x="261" y="40"/>
                        </a:lnTo>
                        <a:lnTo>
                          <a:pt x="267" y="42"/>
                        </a:lnTo>
                        <a:lnTo>
                          <a:pt x="277" y="42"/>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sp>
                <p:nvSpPr>
                  <p:cNvPr id="145466" name="Line 43"/>
                  <p:cNvSpPr>
                    <a:spLocks noChangeShapeType="1"/>
                  </p:cNvSpPr>
                  <p:nvPr/>
                </p:nvSpPr>
                <p:spPr bwMode="auto">
                  <a:xfrm>
                    <a:off x="3092" y="2470"/>
                    <a:ext cx="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nvGrpSpPr>
                <p:cNvPr id="166957" name="Group 44"/>
                <p:cNvGrpSpPr>
                  <a:grpSpLocks/>
                </p:cNvGrpSpPr>
                <p:nvPr/>
              </p:nvGrpSpPr>
              <p:grpSpPr bwMode="auto">
                <a:xfrm>
                  <a:off x="4962" y="2278"/>
                  <a:ext cx="199" cy="521"/>
                  <a:chOff x="4962" y="2278"/>
                  <a:chExt cx="199" cy="521"/>
                </a:xfrm>
              </p:grpSpPr>
              <p:grpSp>
                <p:nvGrpSpPr>
                  <p:cNvPr id="166963" name="Group 45"/>
                  <p:cNvGrpSpPr>
                    <a:grpSpLocks/>
                  </p:cNvGrpSpPr>
                  <p:nvPr/>
                </p:nvGrpSpPr>
                <p:grpSpPr bwMode="auto">
                  <a:xfrm>
                    <a:off x="4962" y="2470"/>
                    <a:ext cx="125" cy="329"/>
                    <a:chOff x="4962" y="2470"/>
                    <a:chExt cx="125" cy="329"/>
                  </a:xfrm>
                </p:grpSpPr>
                <p:sp>
                  <p:nvSpPr>
                    <p:cNvPr id="145462" name="Line 46"/>
                    <p:cNvSpPr>
                      <a:spLocks noChangeShapeType="1"/>
                    </p:cNvSpPr>
                    <p:nvPr/>
                  </p:nvSpPr>
                  <p:spPr bwMode="auto">
                    <a:xfrm>
                      <a:off x="4962" y="2470"/>
                      <a:ext cx="37"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63" name="Line 47"/>
                    <p:cNvSpPr>
                      <a:spLocks noChangeShapeType="1"/>
                    </p:cNvSpPr>
                    <p:nvPr/>
                  </p:nvSpPr>
                  <p:spPr bwMode="auto">
                    <a:xfrm flipH="1">
                      <a:off x="5028" y="2474"/>
                      <a:ext cx="59"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64" name="Freeform 48"/>
                    <p:cNvSpPr>
                      <a:spLocks/>
                    </p:cNvSpPr>
                    <p:nvPr/>
                  </p:nvSpPr>
                  <p:spPr bwMode="auto">
                    <a:xfrm>
                      <a:off x="5003" y="2773"/>
                      <a:ext cx="31" cy="26"/>
                    </a:xfrm>
                    <a:custGeom>
                      <a:avLst/>
                      <a:gdLst>
                        <a:gd name="T0" fmla="*/ 0 w 31"/>
                        <a:gd name="T1" fmla="*/ 0 h 26"/>
                        <a:gd name="T2" fmla="*/ 0 w 31"/>
                        <a:gd name="T3" fmla="*/ 6 h 26"/>
                        <a:gd name="T4" fmla="*/ 0 w 31"/>
                        <a:gd name="T5" fmla="*/ 14 h 26"/>
                        <a:gd name="T6" fmla="*/ 4 w 31"/>
                        <a:gd name="T7" fmla="*/ 21 h 26"/>
                        <a:gd name="T8" fmla="*/ 10 w 31"/>
                        <a:gd name="T9" fmla="*/ 25 h 26"/>
                        <a:gd name="T10" fmla="*/ 18 w 31"/>
                        <a:gd name="T11" fmla="*/ 25 h 26"/>
                        <a:gd name="T12" fmla="*/ 26 w 31"/>
                        <a:gd name="T13" fmla="*/ 23 h 26"/>
                        <a:gd name="T14" fmla="*/ 30 w 31"/>
                        <a:gd name="T15" fmla="*/ 14 h 26"/>
                        <a:gd name="T16" fmla="*/ 30 w 31"/>
                        <a:gd name="T17" fmla="*/ 8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6">
                          <a:moveTo>
                            <a:pt x="0" y="0"/>
                          </a:moveTo>
                          <a:lnTo>
                            <a:pt x="0" y="6"/>
                          </a:lnTo>
                          <a:lnTo>
                            <a:pt x="0" y="14"/>
                          </a:lnTo>
                          <a:lnTo>
                            <a:pt x="4" y="21"/>
                          </a:lnTo>
                          <a:lnTo>
                            <a:pt x="10" y="25"/>
                          </a:lnTo>
                          <a:lnTo>
                            <a:pt x="18" y="25"/>
                          </a:lnTo>
                          <a:lnTo>
                            <a:pt x="26" y="23"/>
                          </a:lnTo>
                          <a:lnTo>
                            <a:pt x="30" y="14"/>
                          </a:lnTo>
                          <a:lnTo>
                            <a:pt x="30" y="8"/>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nvGrpSpPr>
                  <p:cNvPr id="166964" name="Group 49"/>
                  <p:cNvGrpSpPr>
                    <a:grpSpLocks/>
                  </p:cNvGrpSpPr>
                  <p:nvPr/>
                </p:nvGrpSpPr>
                <p:grpSpPr bwMode="auto">
                  <a:xfrm>
                    <a:off x="5087" y="2278"/>
                    <a:ext cx="74" cy="205"/>
                    <a:chOff x="5087" y="2278"/>
                    <a:chExt cx="74" cy="205"/>
                  </a:xfrm>
                </p:grpSpPr>
                <p:sp>
                  <p:nvSpPr>
                    <p:cNvPr id="145459" name="Line 50"/>
                    <p:cNvSpPr>
                      <a:spLocks noChangeShapeType="1"/>
                    </p:cNvSpPr>
                    <p:nvPr/>
                  </p:nvSpPr>
                  <p:spPr bwMode="auto">
                    <a:xfrm flipH="1" flipV="1">
                      <a:off x="5134" y="2281"/>
                      <a:ext cx="27" cy="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60" name="Line 51"/>
                    <p:cNvSpPr>
                      <a:spLocks noChangeShapeType="1"/>
                    </p:cNvSpPr>
                    <p:nvPr/>
                  </p:nvSpPr>
                  <p:spPr bwMode="auto">
                    <a:xfrm flipV="1">
                      <a:off x="5087" y="2287"/>
                      <a:ext cx="31"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61" name="Freeform 52"/>
                    <p:cNvSpPr>
                      <a:spLocks/>
                    </p:cNvSpPr>
                    <p:nvPr/>
                  </p:nvSpPr>
                  <p:spPr bwMode="auto">
                    <a:xfrm>
                      <a:off x="5122" y="2278"/>
                      <a:ext cx="19" cy="17"/>
                    </a:xfrm>
                    <a:custGeom>
                      <a:avLst/>
                      <a:gdLst>
                        <a:gd name="T0" fmla="*/ 18 w 19"/>
                        <a:gd name="T1" fmla="*/ 16 h 17"/>
                        <a:gd name="T2" fmla="*/ 18 w 19"/>
                        <a:gd name="T3" fmla="*/ 11 h 17"/>
                        <a:gd name="T4" fmla="*/ 18 w 19"/>
                        <a:gd name="T5" fmla="*/ 7 h 17"/>
                        <a:gd name="T6" fmla="*/ 16 w 19"/>
                        <a:gd name="T7" fmla="*/ 2 h 17"/>
                        <a:gd name="T8" fmla="*/ 12 w 19"/>
                        <a:gd name="T9" fmla="*/ 0 h 17"/>
                        <a:gd name="T10" fmla="*/ 8 w 19"/>
                        <a:gd name="T11" fmla="*/ 0 h 17"/>
                        <a:gd name="T12" fmla="*/ 2 w 19"/>
                        <a:gd name="T13" fmla="*/ 2 h 17"/>
                        <a:gd name="T14" fmla="*/ 0 w 19"/>
                        <a:gd name="T15" fmla="*/ 7 h 17"/>
                        <a:gd name="T16" fmla="*/ 0 w 19"/>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8" y="11"/>
                          </a:lnTo>
                          <a:lnTo>
                            <a:pt x="18" y="7"/>
                          </a:lnTo>
                          <a:lnTo>
                            <a:pt x="16" y="2"/>
                          </a:lnTo>
                          <a:lnTo>
                            <a:pt x="12" y="0"/>
                          </a:lnTo>
                          <a:lnTo>
                            <a:pt x="8" y="0"/>
                          </a:lnTo>
                          <a:lnTo>
                            <a:pt x="2" y="2"/>
                          </a:lnTo>
                          <a:lnTo>
                            <a:pt x="0" y="7"/>
                          </a:lnTo>
                          <a:lnTo>
                            <a:pt x="0" y="11"/>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grpSp>
              <p:nvGrpSpPr>
                <p:cNvPr id="166958" name="Group 53"/>
                <p:cNvGrpSpPr>
                  <a:grpSpLocks/>
                </p:cNvGrpSpPr>
                <p:nvPr/>
              </p:nvGrpSpPr>
              <p:grpSpPr bwMode="auto">
                <a:xfrm>
                  <a:off x="4594" y="2401"/>
                  <a:ext cx="359" cy="151"/>
                  <a:chOff x="4594" y="2401"/>
                  <a:chExt cx="359" cy="151"/>
                </a:xfrm>
              </p:grpSpPr>
              <p:sp>
                <p:nvSpPr>
                  <p:cNvPr id="145454" name="Arc 54"/>
                  <p:cNvSpPr>
                    <a:spLocks/>
                  </p:cNvSpPr>
                  <p:nvPr/>
                </p:nvSpPr>
                <p:spPr bwMode="auto">
                  <a:xfrm>
                    <a:off x="4605" y="2405"/>
                    <a:ext cx="102" cy="67"/>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Lst>
                    <a:ahLst/>
                    <a:cxnLst>
                      <a:cxn ang="T6">
                        <a:pos x="T0" y="T1"/>
                      </a:cxn>
                      <a:cxn ang="T7">
                        <a:pos x="T2" y="T3"/>
                      </a:cxn>
                      <a:cxn ang="T8">
                        <a:pos x="T4" y="T5"/>
                      </a:cxn>
                    </a:cxnLst>
                    <a:rect l="0" t="0" r="r" b="b"/>
                    <a:pathLst>
                      <a:path w="43196" h="21600" fill="none" extrusionOk="0">
                        <a:moveTo>
                          <a:pt x="0" y="21275"/>
                        </a:moveTo>
                        <a:cubicBezTo>
                          <a:pt x="178" y="9473"/>
                          <a:pt x="9795" y="-1"/>
                          <a:pt x="21598" y="0"/>
                        </a:cubicBezTo>
                        <a:cubicBezTo>
                          <a:pt x="33400" y="0"/>
                          <a:pt x="43017" y="9473"/>
                          <a:pt x="43195" y="21275"/>
                        </a:cubicBezTo>
                      </a:path>
                      <a:path w="43196" h="21600" stroke="0" extrusionOk="0">
                        <a:moveTo>
                          <a:pt x="0" y="21275"/>
                        </a:moveTo>
                        <a:cubicBezTo>
                          <a:pt x="178" y="9473"/>
                          <a:pt x="9795" y="-1"/>
                          <a:pt x="21598" y="0"/>
                        </a:cubicBezTo>
                        <a:cubicBezTo>
                          <a:pt x="33400" y="0"/>
                          <a:pt x="43017" y="9473"/>
                          <a:pt x="43195" y="21275"/>
                        </a:cubicBezTo>
                        <a:lnTo>
                          <a:pt x="21598" y="21600"/>
                        </a:lnTo>
                        <a:lnTo>
                          <a:pt x="0" y="21275"/>
                        </a:lnTo>
                        <a:close/>
                      </a:path>
                    </a:pathLst>
                  </a:custGeom>
                  <a:solidFill>
                    <a:schemeClr val="bg1"/>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55" name="Line 55"/>
                  <p:cNvSpPr>
                    <a:spLocks noChangeShapeType="1"/>
                  </p:cNvSpPr>
                  <p:nvPr/>
                </p:nvSpPr>
                <p:spPr bwMode="auto">
                  <a:xfrm>
                    <a:off x="4714" y="2468"/>
                    <a:ext cx="2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56" name="Line 56"/>
                  <p:cNvSpPr>
                    <a:spLocks noChangeShapeType="1"/>
                  </p:cNvSpPr>
                  <p:nvPr/>
                </p:nvSpPr>
                <p:spPr bwMode="auto">
                  <a:xfrm>
                    <a:off x="4594" y="2401"/>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sp>
              <p:nvSpPr>
                <p:cNvPr id="145453" name="Line 57"/>
                <p:cNvSpPr>
                  <a:spLocks noChangeShapeType="1"/>
                </p:cNvSpPr>
                <p:nvPr/>
              </p:nvSpPr>
              <p:spPr bwMode="auto">
                <a:xfrm>
                  <a:off x="5161" y="2470"/>
                  <a:ext cx="2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nvGrpSpPr>
              <p:cNvPr id="166930" name="Group 58"/>
              <p:cNvGrpSpPr>
                <a:grpSpLocks/>
              </p:cNvGrpSpPr>
              <p:nvPr/>
            </p:nvGrpSpPr>
            <p:grpSpPr bwMode="auto">
              <a:xfrm>
                <a:off x="1011" y="1632"/>
                <a:ext cx="3597" cy="235"/>
                <a:chOff x="1017" y="1599"/>
                <a:chExt cx="3597" cy="235"/>
              </a:xfrm>
            </p:grpSpPr>
            <p:sp>
              <p:nvSpPr>
                <p:cNvPr id="145438" name="Line 59"/>
                <p:cNvSpPr>
                  <a:spLocks noChangeShapeType="1"/>
                </p:cNvSpPr>
                <p:nvPr/>
              </p:nvSpPr>
              <p:spPr bwMode="auto">
                <a:xfrm>
                  <a:off x="1021" y="1755"/>
                  <a:ext cx="35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9" name="Line 60"/>
                <p:cNvSpPr>
                  <a:spLocks noChangeShapeType="1"/>
                </p:cNvSpPr>
                <p:nvPr/>
              </p:nvSpPr>
              <p:spPr bwMode="auto">
                <a:xfrm>
                  <a:off x="1017" y="1677"/>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40" name="Line 61"/>
                <p:cNvSpPr>
                  <a:spLocks noChangeShapeType="1"/>
                </p:cNvSpPr>
                <p:nvPr/>
              </p:nvSpPr>
              <p:spPr bwMode="auto">
                <a:xfrm>
                  <a:off x="2808" y="1683"/>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41" name="Line 62"/>
                <p:cNvSpPr>
                  <a:spLocks noChangeShapeType="1"/>
                </p:cNvSpPr>
                <p:nvPr/>
              </p:nvSpPr>
              <p:spPr bwMode="auto">
                <a:xfrm>
                  <a:off x="4614" y="1683"/>
                  <a:ext cx="0" cy="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42" name="Rectangle 63"/>
                <p:cNvSpPr>
                  <a:spLocks noChangeArrowheads="1"/>
                </p:cNvSpPr>
                <p:nvPr/>
              </p:nvSpPr>
              <p:spPr bwMode="auto">
                <a:xfrm>
                  <a:off x="1422" y="1599"/>
                  <a:ext cx="931" cy="2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A-A = 1000 ms</a:t>
                  </a:r>
                </a:p>
              </p:txBody>
            </p:sp>
            <p:sp>
              <p:nvSpPr>
                <p:cNvPr id="145443" name="Rectangle 64"/>
                <p:cNvSpPr>
                  <a:spLocks noChangeArrowheads="1"/>
                </p:cNvSpPr>
                <p:nvPr/>
              </p:nvSpPr>
              <p:spPr bwMode="auto">
                <a:xfrm>
                  <a:off x="3279" y="1599"/>
                  <a:ext cx="931" cy="2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A-A = 1000 ms</a:t>
                  </a:r>
                </a:p>
              </p:txBody>
            </p:sp>
          </p:grpSp>
          <p:sp>
            <p:nvSpPr>
              <p:cNvPr id="145425" name="Rectangle 65"/>
              <p:cNvSpPr>
                <a:spLocks noChangeArrowheads="1"/>
              </p:cNvSpPr>
              <p:nvPr/>
            </p:nvSpPr>
            <p:spPr bwMode="auto">
              <a:xfrm>
                <a:off x="358" y="1890"/>
                <a:ext cx="503" cy="36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A-A </a:t>
                </a:r>
              </a:p>
              <a:p>
                <a:pPr algn="ctr" eaLnBrk="1" hangingPunct="1">
                  <a:spcBef>
                    <a:spcPct val="0"/>
                  </a:spcBef>
                  <a:buFontTx/>
                  <a:buNone/>
                  <a:defRPr/>
                </a:pPr>
                <a:r>
                  <a:rPr lang="en-US" altLang="en-US" sz="1600" b="0" dirty="0">
                    <a:latin typeface="+mn-lt"/>
                  </a:rPr>
                  <a:t>Timing</a:t>
                </a:r>
              </a:p>
            </p:txBody>
          </p:sp>
          <p:grpSp>
            <p:nvGrpSpPr>
              <p:cNvPr id="166932" name="Group 66"/>
              <p:cNvGrpSpPr>
                <a:grpSpLocks/>
              </p:cNvGrpSpPr>
              <p:nvPr/>
            </p:nvGrpSpPr>
            <p:grpSpPr bwMode="auto">
              <a:xfrm>
                <a:off x="935" y="1888"/>
                <a:ext cx="4155" cy="307"/>
                <a:chOff x="935" y="1888"/>
                <a:chExt cx="4155" cy="307"/>
              </a:xfrm>
            </p:grpSpPr>
            <p:sp>
              <p:nvSpPr>
                <p:cNvPr id="145427" name="Rectangle 67"/>
                <p:cNvSpPr>
                  <a:spLocks noChangeArrowheads="1"/>
                </p:cNvSpPr>
                <p:nvPr/>
              </p:nvSpPr>
              <p:spPr bwMode="auto">
                <a:xfrm>
                  <a:off x="935" y="1891"/>
                  <a:ext cx="546"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AV = 200</a:t>
                  </a:r>
                </a:p>
              </p:txBody>
            </p:sp>
            <p:sp>
              <p:nvSpPr>
                <p:cNvPr id="145428" name="Rectangle 68"/>
                <p:cNvSpPr>
                  <a:spLocks noChangeArrowheads="1"/>
                </p:cNvSpPr>
                <p:nvPr/>
              </p:nvSpPr>
              <p:spPr bwMode="auto">
                <a:xfrm>
                  <a:off x="2671" y="1888"/>
                  <a:ext cx="546"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AV = 150</a:t>
                  </a:r>
                </a:p>
              </p:txBody>
            </p:sp>
            <p:grpSp>
              <p:nvGrpSpPr>
                <p:cNvPr id="166935" name="Group 69"/>
                <p:cNvGrpSpPr>
                  <a:grpSpLocks/>
                </p:cNvGrpSpPr>
                <p:nvPr/>
              </p:nvGrpSpPr>
              <p:grpSpPr bwMode="auto">
                <a:xfrm>
                  <a:off x="1010" y="2039"/>
                  <a:ext cx="4080" cy="156"/>
                  <a:chOff x="1016" y="2006"/>
                  <a:chExt cx="4080" cy="156"/>
                </a:xfrm>
              </p:grpSpPr>
              <p:sp>
                <p:nvSpPr>
                  <p:cNvPr id="145432" name="Line 70"/>
                  <p:cNvSpPr>
                    <a:spLocks noChangeShapeType="1"/>
                  </p:cNvSpPr>
                  <p:nvPr/>
                </p:nvSpPr>
                <p:spPr bwMode="auto">
                  <a:xfrm>
                    <a:off x="2810" y="2009"/>
                    <a:ext cx="0"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3" name="Line 71"/>
                  <p:cNvSpPr>
                    <a:spLocks noChangeShapeType="1"/>
                  </p:cNvSpPr>
                  <p:nvPr/>
                </p:nvSpPr>
                <p:spPr bwMode="auto">
                  <a:xfrm>
                    <a:off x="1020" y="2080"/>
                    <a:ext cx="40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4" name="Line 72"/>
                  <p:cNvSpPr>
                    <a:spLocks noChangeShapeType="1"/>
                  </p:cNvSpPr>
                  <p:nvPr/>
                </p:nvSpPr>
                <p:spPr bwMode="auto">
                  <a:xfrm>
                    <a:off x="1016" y="2010"/>
                    <a:ext cx="0"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5" name="Line 73"/>
                  <p:cNvSpPr>
                    <a:spLocks noChangeShapeType="1"/>
                  </p:cNvSpPr>
                  <p:nvPr/>
                </p:nvSpPr>
                <p:spPr bwMode="auto">
                  <a:xfrm>
                    <a:off x="1380" y="2007"/>
                    <a:ext cx="0"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6" name="Line 74"/>
                  <p:cNvSpPr>
                    <a:spLocks noChangeShapeType="1"/>
                  </p:cNvSpPr>
                  <p:nvPr/>
                </p:nvSpPr>
                <p:spPr bwMode="auto">
                  <a:xfrm>
                    <a:off x="3028" y="2006"/>
                    <a:ext cx="0"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5437" name="Line 75"/>
                  <p:cNvSpPr>
                    <a:spLocks noChangeShapeType="1"/>
                  </p:cNvSpPr>
                  <p:nvPr/>
                </p:nvSpPr>
                <p:spPr bwMode="auto">
                  <a:xfrm>
                    <a:off x="4612" y="2006"/>
                    <a:ext cx="0"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sp>
              <p:nvSpPr>
                <p:cNvPr id="145430" name="Rectangle 76"/>
                <p:cNvSpPr>
                  <a:spLocks noChangeArrowheads="1"/>
                </p:cNvSpPr>
                <p:nvPr/>
              </p:nvSpPr>
              <p:spPr bwMode="auto">
                <a:xfrm>
                  <a:off x="3462" y="1936"/>
                  <a:ext cx="665" cy="2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V-A = 850</a:t>
                  </a:r>
                </a:p>
              </p:txBody>
            </p:sp>
            <p:sp>
              <p:nvSpPr>
                <p:cNvPr id="145431" name="Rectangle 77"/>
                <p:cNvSpPr>
                  <a:spLocks noChangeArrowheads="1"/>
                </p:cNvSpPr>
                <p:nvPr/>
              </p:nvSpPr>
              <p:spPr bwMode="auto">
                <a:xfrm>
                  <a:off x="1687" y="1942"/>
                  <a:ext cx="689" cy="2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V-A = 800 </a:t>
                  </a:r>
                </a:p>
              </p:txBody>
            </p:sp>
          </p:grpSp>
        </p:grpSp>
      </p:grpSp>
    </p:spTree>
    <p:extLst>
      <p:ext uri="{BB962C8B-B14F-4D97-AF65-F5344CB8AC3E}">
        <p14:creationId xmlns:p14="http://schemas.microsoft.com/office/powerpoint/2010/main" val="68856403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7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79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79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7942"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7943"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46440" name="Rectangle 8"/>
          <p:cNvSpPr>
            <a:spLocks noGrp="1" noChangeArrowheads="1"/>
          </p:cNvSpPr>
          <p:nvPr>
            <p:ph type="title"/>
          </p:nvPr>
        </p:nvSpPr>
        <p:spPr/>
        <p:txBody>
          <a:bodyPr>
            <a:normAutofit/>
          </a:bodyPr>
          <a:lstStyle/>
          <a:p>
            <a:pPr algn="l" defTabSz="457029" fontAlgn="auto">
              <a:spcAft>
                <a:spcPts val="0"/>
              </a:spcAft>
              <a:defRPr/>
            </a:pPr>
            <a:r>
              <a:rPr lang="en-US" altLang="en-US" sz="3500" dirty="0"/>
              <a:t>V-V Timing</a:t>
            </a:r>
          </a:p>
        </p:txBody>
      </p:sp>
      <p:sp>
        <p:nvSpPr>
          <p:cNvPr id="2" name="Text Placeholder 1"/>
          <p:cNvSpPr>
            <a:spLocks noGrp="1"/>
          </p:cNvSpPr>
          <p:nvPr>
            <p:ph idx="1"/>
          </p:nvPr>
        </p:nvSpPr>
        <p:spPr/>
        <p:txBody>
          <a:bodyPr rtlCol="0"/>
          <a:lstStyle/>
          <a:p>
            <a:pPr marL="152408" indent="0" defTabSz="457029" fontAlgn="auto">
              <a:spcBef>
                <a:spcPts val="0"/>
              </a:spcBef>
              <a:buNone/>
              <a:defRPr/>
            </a:pPr>
            <a:r>
              <a:rPr lang="en-US" altLang="en-US" sz="2000" dirty="0"/>
              <a:t>V-A is fixed and A-A auto adjusts</a:t>
            </a:r>
            <a:endParaRPr lang="en-US" dirty="0"/>
          </a:p>
        </p:txBody>
      </p:sp>
      <p:sp>
        <p:nvSpPr>
          <p:cNvPr id="167947" name="Line 10"/>
          <p:cNvSpPr>
            <a:spLocks noChangeShapeType="1"/>
          </p:cNvSpPr>
          <p:nvPr/>
        </p:nvSpPr>
        <p:spPr bwMode="auto">
          <a:xfrm>
            <a:off x="4508500" y="3594100"/>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7948" name="Line 11"/>
          <p:cNvSpPr>
            <a:spLocks noChangeShapeType="1"/>
          </p:cNvSpPr>
          <p:nvPr/>
        </p:nvSpPr>
        <p:spPr bwMode="auto">
          <a:xfrm>
            <a:off x="7246938" y="3617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7949" name="Line 12"/>
          <p:cNvSpPr>
            <a:spLocks noChangeShapeType="1"/>
          </p:cNvSpPr>
          <p:nvPr/>
        </p:nvSpPr>
        <p:spPr bwMode="auto">
          <a:xfrm>
            <a:off x="7267902" y="4313133"/>
            <a:ext cx="0" cy="315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67950" name="Group 13"/>
          <p:cNvGrpSpPr>
            <a:grpSpLocks/>
          </p:cNvGrpSpPr>
          <p:nvPr/>
        </p:nvGrpSpPr>
        <p:grpSpPr bwMode="auto">
          <a:xfrm>
            <a:off x="620713" y="2438400"/>
            <a:ext cx="7902575" cy="3389313"/>
            <a:chOff x="389" y="1383"/>
            <a:chExt cx="4973" cy="1581"/>
          </a:xfrm>
        </p:grpSpPr>
        <p:sp>
          <p:nvSpPr>
            <p:cNvPr id="146446" name="Rectangle 14"/>
            <p:cNvSpPr>
              <a:spLocks noChangeArrowheads="1"/>
            </p:cNvSpPr>
            <p:nvPr/>
          </p:nvSpPr>
          <p:spPr bwMode="auto">
            <a:xfrm>
              <a:off x="1632" y="2688"/>
              <a:ext cx="2678" cy="276"/>
            </a:xfrm>
            <a:prstGeom prst="rect">
              <a:avLst/>
            </a:prstGeom>
            <a:gradFill rotWithShape="0">
              <a:gsLst>
                <a:gs pos="0">
                  <a:srgbClr val="FFFFFF"/>
                </a:gs>
                <a:gs pos="100000">
                  <a:srgbClr val="00608E"/>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Atrial rate = 60; 63 ppm</a:t>
              </a:r>
            </a:p>
            <a:p>
              <a:pPr algn="ctr" eaLnBrk="1" hangingPunct="1">
                <a:spcBef>
                  <a:spcPct val="0"/>
                </a:spcBef>
                <a:buFontTx/>
                <a:buNone/>
                <a:defRPr/>
              </a:pPr>
              <a:r>
                <a:rPr lang="en-US" altLang="en-US" sz="1600" b="0" dirty="0">
                  <a:latin typeface="+mn-lt"/>
                </a:rPr>
                <a:t>Ventricular rate = 63; 60 ppm</a:t>
              </a:r>
            </a:p>
          </p:txBody>
        </p:sp>
        <p:sp>
          <p:nvSpPr>
            <p:cNvPr id="146447" name="Line 15"/>
            <p:cNvSpPr>
              <a:spLocks noChangeShapeType="1"/>
            </p:cNvSpPr>
            <p:nvPr/>
          </p:nvSpPr>
          <p:spPr bwMode="auto">
            <a:xfrm>
              <a:off x="3535" y="2347"/>
              <a:ext cx="102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48" name="Line 16"/>
            <p:cNvSpPr>
              <a:spLocks noChangeShapeType="1"/>
            </p:cNvSpPr>
            <p:nvPr/>
          </p:nvSpPr>
          <p:spPr bwMode="auto">
            <a:xfrm>
              <a:off x="1620" y="2348"/>
              <a:ext cx="1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7954" name="Group 17"/>
            <p:cNvGrpSpPr>
              <a:grpSpLocks/>
            </p:cNvGrpSpPr>
            <p:nvPr/>
          </p:nvGrpSpPr>
          <p:grpSpPr bwMode="auto">
            <a:xfrm>
              <a:off x="1417" y="2156"/>
              <a:ext cx="206" cy="411"/>
              <a:chOff x="1417" y="2156"/>
              <a:chExt cx="206" cy="411"/>
            </a:xfrm>
          </p:grpSpPr>
          <p:grpSp>
            <p:nvGrpSpPr>
              <p:cNvPr id="168002" name="Group 18"/>
              <p:cNvGrpSpPr>
                <a:grpSpLocks/>
              </p:cNvGrpSpPr>
              <p:nvPr/>
            </p:nvGrpSpPr>
            <p:grpSpPr bwMode="auto">
              <a:xfrm>
                <a:off x="1548" y="2156"/>
                <a:ext cx="75" cy="208"/>
                <a:chOff x="1548" y="2156"/>
                <a:chExt cx="75" cy="208"/>
              </a:xfrm>
            </p:grpSpPr>
            <p:sp>
              <p:nvSpPr>
                <p:cNvPr id="146504" name="Line 19"/>
                <p:cNvSpPr>
                  <a:spLocks noChangeShapeType="1"/>
                </p:cNvSpPr>
                <p:nvPr/>
              </p:nvSpPr>
              <p:spPr bwMode="auto">
                <a:xfrm flipH="1" flipV="1">
                  <a:off x="1596" y="2159"/>
                  <a:ext cx="27" cy="1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505" name="Line 20"/>
                <p:cNvSpPr>
                  <a:spLocks noChangeShapeType="1"/>
                </p:cNvSpPr>
                <p:nvPr/>
              </p:nvSpPr>
              <p:spPr bwMode="auto">
                <a:xfrm flipV="1">
                  <a:off x="1548" y="2165"/>
                  <a:ext cx="32" cy="1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506" name="Freeform 21"/>
                <p:cNvSpPr>
                  <a:spLocks/>
                </p:cNvSpPr>
                <p:nvPr/>
              </p:nvSpPr>
              <p:spPr bwMode="auto">
                <a:xfrm>
                  <a:off x="1584" y="2156"/>
                  <a:ext cx="19" cy="17"/>
                </a:xfrm>
                <a:custGeom>
                  <a:avLst/>
                  <a:gdLst>
                    <a:gd name="T0" fmla="*/ 18 w 19"/>
                    <a:gd name="T1" fmla="*/ 16 h 17"/>
                    <a:gd name="T2" fmla="*/ 18 w 19"/>
                    <a:gd name="T3" fmla="*/ 11 h 17"/>
                    <a:gd name="T4" fmla="*/ 18 w 19"/>
                    <a:gd name="T5" fmla="*/ 7 h 17"/>
                    <a:gd name="T6" fmla="*/ 16 w 19"/>
                    <a:gd name="T7" fmla="*/ 2 h 17"/>
                    <a:gd name="T8" fmla="*/ 12 w 19"/>
                    <a:gd name="T9" fmla="*/ 0 h 17"/>
                    <a:gd name="T10" fmla="*/ 8 w 19"/>
                    <a:gd name="T11" fmla="*/ 0 h 17"/>
                    <a:gd name="T12" fmla="*/ 2 w 19"/>
                    <a:gd name="T13" fmla="*/ 2 h 17"/>
                    <a:gd name="T14" fmla="*/ 0 w 19"/>
                    <a:gd name="T15" fmla="*/ 7 h 17"/>
                    <a:gd name="T16" fmla="*/ 0 w 19"/>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8" y="11"/>
                      </a:lnTo>
                      <a:lnTo>
                        <a:pt x="18" y="7"/>
                      </a:lnTo>
                      <a:lnTo>
                        <a:pt x="16" y="2"/>
                      </a:lnTo>
                      <a:lnTo>
                        <a:pt x="12" y="0"/>
                      </a:lnTo>
                      <a:lnTo>
                        <a:pt x="8" y="0"/>
                      </a:lnTo>
                      <a:lnTo>
                        <a:pt x="2" y="2"/>
                      </a:lnTo>
                      <a:lnTo>
                        <a:pt x="0" y="7"/>
                      </a:lnTo>
                      <a:lnTo>
                        <a:pt x="0" y="1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nvGrpSpPr>
              <p:cNvPr id="168003" name="Group 22"/>
              <p:cNvGrpSpPr>
                <a:grpSpLocks/>
              </p:cNvGrpSpPr>
              <p:nvPr/>
            </p:nvGrpSpPr>
            <p:grpSpPr bwMode="auto">
              <a:xfrm>
                <a:off x="1417" y="2285"/>
                <a:ext cx="131" cy="282"/>
                <a:chOff x="1417" y="2285"/>
                <a:chExt cx="131" cy="282"/>
              </a:xfrm>
            </p:grpSpPr>
            <p:grpSp>
              <p:nvGrpSpPr>
                <p:cNvPr id="168004" name="Group 23"/>
                <p:cNvGrpSpPr>
                  <a:grpSpLocks/>
                </p:cNvGrpSpPr>
                <p:nvPr/>
              </p:nvGrpSpPr>
              <p:grpSpPr bwMode="auto">
                <a:xfrm>
                  <a:off x="1423" y="2351"/>
                  <a:ext cx="125" cy="216"/>
                  <a:chOff x="1423" y="2351"/>
                  <a:chExt cx="125" cy="216"/>
                </a:xfrm>
              </p:grpSpPr>
              <p:sp>
                <p:nvSpPr>
                  <p:cNvPr id="146501" name="Line 24"/>
                  <p:cNvSpPr>
                    <a:spLocks noChangeShapeType="1"/>
                  </p:cNvSpPr>
                  <p:nvPr/>
                </p:nvSpPr>
                <p:spPr bwMode="auto">
                  <a:xfrm>
                    <a:off x="1423" y="2351"/>
                    <a:ext cx="37" cy="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502" name="Line 25"/>
                  <p:cNvSpPr>
                    <a:spLocks noChangeShapeType="1"/>
                  </p:cNvSpPr>
                  <p:nvPr/>
                </p:nvSpPr>
                <p:spPr bwMode="auto">
                  <a:xfrm flipH="1">
                    <a:off x="1489" y="2354"/>
                    <a:ext cx="59" cy="2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503" name="Freeform 26"/>
                  <p:cNvSpPr>
                    <a:spLocks/>
                  </p:cNvSpPr>
                  <p:nvPr/>
                </p:nvSpPr>
                <p:spPr bwMode="auto">
                  <a:xfrm>
                    <a:off x="1464" y="2549"/>
                    <a:ext cx="31" cy="18"/>
                  </a:xfrm>
                  <a:custGeom>
                    <a:avLst/>
                    <a:gdLst>
                      <a:gd name="T0" fmla="*/ 0 w 31"/>
                      <a:gd name="T1" fmla="*/ 0 h 18"/>
                      <a:gd name="T2" fmla="*/ 0 w 31"/>
                      <a:gd name="T3" fmla="*/ 5 h 18"/>
                      <a:gd name="T4" fmla="*/ 0 w 31"/>
                      <a:gd name="T5" fmla="*/ 10 h 18"/>
                      <a:gd name="T6" fmla="*/ 4 w 31"/>
                      <a:gd name="T7" fmla="*/ 15 h 18"/>
                      <a:gd name="T8" fmla="*/ 10 w 31"/>
                      <a:gd name="T9" fmla="*/ 17 h 18"/>
                      <a:gd name="T10" fmla="*/ 18 w 31"/>
                      <a:gd name="T11" fmla="*/ 17 h 18"/>
                      <a:gd name="T12" fmla="*/ 26 w 31"/>
                      <a:gd name="T13" fmla="*/ 15 h 18"/>
                      <a:gd name="T14" fmla="*/ 30 w 31"/>
                      <a:gd name="T15" fmla="*/ 10 h 18"/>
                      <a:gd name="T16" fmla="*/ 30 w 31"/>
                      <a:gd name="T17" fmla="*/ 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8">
                        <a:moveTo>
                          <a:pt x="0" y="0"/>
                        </a:moveTo>
                        <a:lnTo>
                          <a:pt x="0" y="5"/>
                        </a:lnTo>
                        <a:lnTo>
                          <a:pt x="0" y="10"/>
                        </a:lnTo>
                        <a:lnTo>
                          <a:pt x="4" y="15"/>
                        </a:lnTo>
                        <a:lnTo>
                          <a:pt x="10" y="17"/>
                        </a:lnTo>
                        <a:lnTo>
                          <a:pt x="18" y="17"/>
                        </a:lnTo>
                        <a:lnTo>
                          <a:pt x="26" y="15"/>
                        </a:lnTo>
                        <a:lnTo>
                          <a:pt x="30" y="10"/>
                        </a:lnTo>
                        <a:lnTo>
                          <a:pt x="30" y="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sp>
              <p:nvSpPr>
                <p:cNvPr id="146500" name="Line 27"/>
                <p:cNvSpPr>
                  <a:spLocks noChangeShapeType="1"/>
                </p:cNvSpPr>
                <p:nvPr/>
              </p:nvSpPr>
              <p:spPr bwMode="auto">
                <a:xfrm>
                  <a:off x="1417" y="2285"/>
                  <a:ext cx="0" cy="1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grpSp>
          <p:nvGrpSpPr>
            <p:cNvPr id="167955" name="Group 28"/>
            <p:cNvGrpSpPr>
              <a:grpSpLocks/>
            </p:cNvGrpSpPr>
            <p:nvPr/>
          </p:nvGrpSpPr>
          <p:grpSpPr bwMode="auto">
            <a:xfrm>
              <a:off x="1055" y="2279"/>
              <a:ext cx="355" cy="154"/>
              <a:chOff x="1055" y="2279"/>
              <a:chExt cx="355" cy="154"/>
            </a:xfrm>
          </p:grpSpPr>
          <p:sp>
            <p:nvSpPr>
              <p:cNvPr id="146494" name="Arc 29"/>
              <p:cNvSpPr>
                <a:spLocks/>
              </p:cNvSpPr>
              <p:nvPr/>
            </p:nvSpPr>
            <p:spPr bwMode="auto">
              <a:xfrm>
                <a:off x="1062" y="2281"/>
                <a:ext cx="102" cy="68"/>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0" y="21282"/>
                    </a:moveTo>
                    <a:cubicBezTo>
                      <a:pt x="174" y="9477"/>
                      <a:pt x="9792" y="-1"/>
                      <a:pt x="21598" y="0"/>
                    </a:cubicBezTo>
                    <a:cubicBezTo>
                      <a:pt x="33527" y="0"/>
                      <a:pt x="43198" y="9670"/>
                      <a:pt x="43198" y="21600"/>
                    </a:cubicBezTo>
                  </a:path>
                  <a:path w="43198" h="21600" stroke="0" extrusionOk="0">
                    <a:moveTo>
                      <a:pt x="0" y="21282"/>
                    </a:moveTo>
                    <a:cubicBezTo>
                      <a:pt x="174" y="9477"/>
                      <a:pt x="9792" y="-1"/>
                      <a:pt x="21598" y="0"/>
                    </a:cubicBezTo>
                    <a:cubicBezTo>
                      <a:pt x="33527" y="0"/>
                      <a:pt x="43198" y="9670"/>
                      <a:pt x="43198" y="21600"/>
                    </a:cubicBezTo>
                    <a:lnTo>
                      <a:pt x="21598" y="21600"/>
                    </a:lnTo>
                    <a:lnTo>
                      <a:pt x="0" y="21282"/>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95" name="Line 30"/>
              <p:cNvSpPr>
                <a:spLocks noChangeShapeType="1"/>
              </p:cNvSpPr>
              <p:nvPr/>
            </p:nvSpPr>
            <p:spPr bwMode="auto">
              <a:xfrm>
                <a:off x="1171" y="2347"/>
                <a:ext cx="2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96" name="Line 31"/>
              <p:cNvSpPr>
                <a:spLocks noChangeShapeType="1"/>
              </p:cNvSpPr>
              <p:nvPr/>
            </p:nvSpPr>
            <p:spPr bwMode="auto">
              <a:xfrm>
                <a:off x="1055" y="2279"/>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nvGrpSpPr>
            <p:cNvPr id="167956" name="Group 32"/>
            <p:cNvGrpSpPr>
              <a:grpSpLocks/>
            </p:cNvGrpSpPr>
            <p:nvPr/>
          </p:nvGrpSpPr>
          <p:grpSpPr bwMode="auto">
            <a:xfrm>
              <a:off x="3078" y="2081"/>
              <a:ext cx="120" cy="273"/>
              <a:chOff x="3078" y="2081"/>
              <a:chExt cx="120" cy="273"/>
            </a:xfrm>
          </p:grpSpPr>
          <p:sp>
            <p:nvSpPr>
              <p:cNvPr id="146491" name="Line 33"/>
              <p:cNvSpPr>
                <a:spLocks noChangeShapeType="1"/>
              </p:cNvSpPr>
              <p:nvPr/>
            </p:nvSpPr>
            <p:spPr bwMode="auto">
              <a:xfrm flipH="1" flipV="1">
                <a:off x="3145" y="2096"/>
                <a:ext cx="53" cy="2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92" name="Line 34"/>
              <p:cNvSpPr>
                <a:spLocks noChangeShapeType="1"/>
              </p:cNvSpPr>
              <p:nvPr/>
            </p:nvSpPr>
            <p:spPr bwMode="auto">
              <a:xfrm flipV="1">
                <a:off x="3078" y="2089"/>
                <a:ext cx="42" cy="2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93" name="Freeform 35"/>
              <p:cNvSpPr>
                <a:spLocks/>
              </p:cNvSpPr>
              <p:nvPr/>
            </p:nvSpPr>
            <p:spPr bwMode="auto">
              <a:xfrm>
                <a:off x="3124" y="2081"/>
                <a:ext cx="27" cy="23"/>
              </a:xfrm>
              <a:custGeom>
                <a:avLst/>
                <a:gdLst>
                  <a:gd name="T0" fmla="*/ 25 w 27"/>
                  <a:gd name="T1" fmla="*/ 22 h 23"/>
                  <a:gd name="T2" fmla="*/ 25 w 27"/>
                  <a:gd name="T3" fmla="*/ 16 h 23"/>
                  <a:gd name="T4" fmla="*/ 26 w 27"/>
                  <a:gd name="T5" fmla="*/ 10 h 23"/>
                  <a:gd name="T6" fmla="*/ 23 w 27"/>
                  <a:gd name="T7" fmla="*/ 4 h 23"/>
                  <a:gd name="T8" fmla="*/ 18 w 27"/>
                  <a:gd name="T9" fmla="*/ 0 h 23"/>
                  <a:gd name="T10" fmla="*/ 11 w 27"/>
                  <a:gd name="T11" fmla="*/ 0 h 23"/>
                  <a:gd name="T12" fmla="*/ 4 w 27"/>
                  <a:gd name="T13" fmla="*/ 1 h 23"/>
                  <a:gd name="T14" fmla="*/ 1 w 27"/>
                  <a:gd name="T15" fmla="*/ 8 h 23"/>
                  <a:gd name="T16" fmla="*/ 0 w 27"/>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3">
                    <a:moveTo>
                      <a:pt x="25" y="22"/>
                    </a:moveTo>
                    <a:lnTo>
                      <a:pt x="25" y="16"/>
                    </a:lnTo>
                    <a:lnTo>
                      <a:pt x="26" y="10"/>
                    </a:lnTo>
                    <a:lnTo>
                      <a:pt x="23" y="4"/>
                    </a:lnTo>
                    <a:lnTo>
                      <a:pt x="18" y="0"/>
                    </a:lnTo>
                    <a:lnTo>
                      <a:pt x="11" y="0"/>
                    </a:lnTo>
                    <a:lnTo>
                      <a:pt x="4" y="1"/>
                    </a:lnTo>
                    <a:lnTo>
                      <a:pt x="1" y="8"/>
                    </a:lnTo>
                    <a:lnTo>
                      <a:pt x="0" y="1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sp>
          <p:nvSpPr>
            <p:cNvPr id="146452" name="Arc 36"/>
            <p:cNvSpPr>
              <a:spLocks/>
            </p:cNvSpPr>
            <p:nvPr/>
          </p:nvSpPr>
          <p:spPr bwMode="auto">
            <a:xfrm>
              <a:off x="2855" y="2282"/>
              <a:ext cx="103" cy="68"/>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0" y="21282"/>
                  </a:moveTo>
                  <a:cubicBezTo>
                    <a:pt x="174" y="9477"/>
                    <a:pt x="9792" y="-1"/>
                    <a:pt x="21598" y="0"/>
                  </a:cubicBezTo>
                  <a:cubicBezTo>
                    <a:pt x="33527" y="0"/>
                    <a:pt x="43198" y="9670"/>
                    <a:pt x="43198" y="21600"/>
                  </a:cubicBezTo>
                </a:path>
                <a:path w="43198" h="21600" stroke="0" extrusionOk="0">
                  <a:moveTo>
                    <a:pt x="0" y="21282"/>
                  </a:moveTo>
                  <a:cubicBezTo>
                    <a:pt x="174" y="9477"/>
                    <a:pt x="9792" y="-1"/>
                    <a:pt x="21598" y="0"/>
                  </a:cubicBezTo>
                  <a:cubicBezTo>
                    <a:pt x="33527" y="0"/>
                    <a:pt x="43198" y="9670"/>
                    <a:pt x="43198" y="21600"/>
                  </a:cubicBezTo>
                  <a:lnTo>
                    <a:pt x="21598" y="21600"/>
                  </a:lnTo>
                  <a:lnTo>
                    <a:pt x="0" y="21282"/>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53" name="Line 37"/>
            <p:cNvSpPr>
              <a:spLocks noChangeShapeType="1"/>
            </p:cNvSpPr>
            <p:nvPr/>
          </p:nvSpPr>
          <p:spPr bwMode="auto">
            <a:xfrm>
              <a:off x="2964" y="2346"/>
              <a:ext cx="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7959" name="Group 38"/>
            <p:cNvGrpSpPr>
              <a:grpSpLocks/>
            </p:cNvGrpSpPr>
            <p:nvPr/>
          </p:nvGrpSpPr>
          <p:grpSpPr bwMode="auto">
            <a:xfrm>
              <a:off x="3200" y="2305"/>
              <a:ext cx="328" cy="45"/>
              <a:chOff x="3200" y="2305"/>
              <a:chExt cx="328" cy="45"/>
            </a:xfrm>
          </p:grpSpPr>
          <p:sp>
            <p:nvSpPr>
              <p:cNvPr id="146489" name="Freeform 39"/>
              <p:cNvSpPr>
                <a:spLocks/>
              </p:cNvSpPr>
              <p:nvPr/>
            </p:nvSpPr>
            <p:spPr bwMode="auto">
              <a:xfrm>
                <a:off x="3249" y="2305"/>
                <a:ext cx="279" cy="45"/>
              </a:xfrm>
              <a:custGeom>
                <a:avLst/>
                <a:gdLst>
                  <a:gd name="T0" fmla="*/ 0 w 279"/>
                  <a:gd name="T1" fmla="*/ 44 h 45"/>
                  <a:gd name="T2" fmla="*/ 8 w 279"/>
                  <a:gd name="T3" fmla="*/ 44 h 45"/>
                  <a:gd name="T4" fmla="*/ 18 w 279"/>
                  <a:gd name="T5" fmla="*/ 44 h 45"/>
                  <a:gd name="T6" fmla="*/ 28 w 279"/>
                  <a:gd name="T7" fmla="*/ 44 h 45"/>
                  <a:gd name="T8" fmla="*/ 36 w 279"/>
                  <a:gd name="T9" fmla="*/ 44 h 45"/>
                  <a:gd name="T10" fmla="*/ 44 w 279"/>
                  <a:gd name="T11" fmla="*/ 44 h 45"/>
                  <a:gd name="T12" fmla="*/ 50 w 279"/>
                  <a:gd name="T13" fmla="*/ 44 h 45"/>
                  <a:gd name="T14" fmla="*/ 60 w 279"/>
                  <a:gd name="T15" fmla="*/ 40 h 45"/>
                  <a:gd name="T16" fmla="*/ 68 w 279"/>
                  <a:gd name="T17" fmla="*/ 36 h 45"/>
                  <a:gd name="T18" fmla="*/ 72 w 279"/>
                  <a:gd name="T19" fmla="*/ 30 h 45"/>
                  <a:gd name="T20" fmla="*/ 80 w 279"/>
                  <a:gd name="T21" fmla="*/ 26 h 45"/>
                  <a:gd name="T22" fmla="*/ 86 w 279"/>
                  <a:gd name="T23" fmla="*/ 24 h 45"/>
                  <a:gd name="T24" fmla="*/ 98 w 279"/>
                  <a:gd name="T25" fmla="*/ 14 h 45"/>
                  <a:gd name="T26" fmla="*/ 104 w 279"/>
                  <a:gd name="T27" fmla="*/ 10 h 45"/>
                  <a:gd name="T28" fmla="*/ 110 w 279"/>
                  <a:gd name="T29" fmla="*/ 10 h 45"/>
                  <a:gd name="T30" fmla="*/ 118 w 279"/>
                  <a:gd name="T31" fmla="*/ 4 h 45"/>
                  <a:gd name="T32" fmla="*/ 124 w 279"/>
                  <a:gd name="T33" fmla="*/ 4 h 45"/>
                  <a:gd name="T34" fmla="*/ 134 w 279"/>
                  <a:gd name="T35" fmla="*/ 0 h 45"/>
                  <a:gd name="T36" fmla="*/ 140 w 279"/>
                  <a:gd name="T37" fmla="*/ 0 h 45"/>
                  <a:gd name="T38" fmla="*/ 150 w 279"/>
                  <a:gd name="T39" fmla="*/ 0 h 45"/>
                  <a:gd name="T40" fmla="*/ 158 w 279"/>
                  <a:gd name="T41" fmla="*/ 0 h 45"/>
                  <a:gd name="T42" fmla="*/ 164 w 279"/>
                  <a:gd name="T43" fmla="*/ 0 h 45"/>
                  <a:gd name="T44" fmla="*/ 174 w 279"/>
                  <a:gd name="T45" fmla="*/ 0 h 45"/>
                  <a:gd name="T46" fmla="*/ 180 w 279"/>
                  <a:gd name="T47" fmla="*/ 2 h 45"/>
                  <a:gd name="T48" fmla="*/ 188 w 279"/>
                  <a:gd name="T49" fmla="*/ 6 h 45"/>
                  <a:gd name="T50" fmla="*/ 194 w 279"/>
                  <a:gd name="T51" fmla="*/ 10 h 45"/>
                  <a:gd name="T52" fmla="*/ 202 w 279"/>
                  <a:gd name="T53" fmla="*/ 14 h 45"/>
                  <a:gd name="T54" fmla="*/ 210 w 279"/>
                  <a:gd name="T55" fmla="*/ 20 h 45"/>
                  <a:gd name="T56" fmla="*/ 220 w 279"/>
                  <a:gd name="T57" fmla="*/ 26 h 45"/>
                  <a:gd name="T58" fmla="*/ 226 w 279"/>
                  <a:gd name="T59" fmla="*/ 30 h 45"/>
                  <a:gd name="T60" fmla="*/ 232 w 279"/>
                  <a:gd name="T61" fmla="*/ 32 h 45"/>
                  <a:gd name="T62" fmla="*/ 238 w 279"/>
                  <a:gd name="T63" fmla="*/ 36 h 45"/>
                  <a:gd name="T64" fmla="*/ 246 w 279"/>
                  <a:gd name="T65" fmla="*/ 36 h 45"/>
                  <a:gd name="T66" fmla="*/ 252 w 279"/>
                  <a:gd name="T67" fmla="*/ 38 h 45"/>
                  <a:gd name="T68" fmla="*/ 262 w 279"/>
                  <a:gd name="T69" fmla="*/ 40 h 45"/>
                  <a:gd name="T70" fmla="*/ 268 w 279"/>
                  <a:gd name="T71" fmla="*/ 42 h 45"/>
                  <a:gd name="T72" fmla="*/ 278 w 279"/>
                  <a:gd name="T73" fmla="*/ 42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9" h="45">
                    <a:moveTo>
                      <a:pt x="0" y="44"/>
                    </a:moveTo>
                    <a:lnTo>
                      <a:pt x="8" y="44"/>
                    </a:lnTo>
                    <a:lnTo>
                      <a:pt x="18" y="44"/>
                    </a:lnTo>
                    <a:lnTo>
                      <a:pt x="28" y="44"/>
                    </a:lnTo>
                    <a:lnTo>
                      <a:pt x="36" y="44"/>
                    </a:lnTo>
                    <a:lnTo>
                      <a:pt x="44" y="44"/>
                    </a:lnTo>
                    <a:lnTo>
                      <a:pt x="50" y="44"/>
                    </a:lnTo>
                    <a:lnTo>
                      <a:pt x="60" y="40"/>
                    </a:lnTo>
                    <a:lnTo>
                      <a:pt x="68" y="36"/>
                    </a:lnTo>
                    <a:lnTo>
                      <a:pt x="72" y="30"/>
                    </a:lnTo>
                    <a:lnTo>
                      <a:pt x="80" y="26"/>
                    </a:lnTo>
                    <a:lnTo>
                      <a:pt x="86" y="24"/>
                    </a:lnTo>
                    <a:lnTo>
                      <a:pt x="98" y="14"/>
                    </a:lnTo>
                    <a:lnTo>
                      <a:pt x="104" y="10"/>
                    </a:lnTo>
                    <a:lnTo>
                      <a:pt x="110" y="10"/>
                    </a:lnTo>
                    <a:lnTo>
                      <a:pt x="118" y="4"/>
                    </a:lnTo>
                    <a:lnTo>
                      <a:pt x="124" y="4"/>
                    </a:lnTo>
                    <a:lnTo>
                      <a:pt x="134" y="0"/>
                    </a:lnTo>
                    <a:lnTo>
                      <a:pt x="140" y="0"/>
                    </a:lnTo>
                    <a:lnTo>
                      <a:pt x="150" y="0"/>
                    </a:lnTo>
                    <a:lnTo>
                      <a:pt x="158" y="0"/>
                    </a:lnTo>
                    <a:lnTo>
                      <a:pt x="164" y="0"/>
                    </a:lnTo>
                    <a:lnTo>
                      <a:pt x="174" y="0"/>
                    </a:lnTo>
                    <a:lnTo>
                      <a:pt x="180" y="2"/>
                    </a:lnTo>
                    <a:lnTo>
                      <a:pt x="188" y="6"/>
                    </a:lnTo>
                    <a:lnTo>
                      <a:pt x="194" y="10"/>
                    </a:lnTo>
                    <a:lnTo>
                      <a:pt x="202" y="14"/>
                    </a:lnTo>
                    <a:lnTo>
                      <a:pt x="210" y="20"/>
                    </a:lnTo>
                    <a:lnTo>
                      <a:pt x="220" y="26"/>
                    </a:lnTo>
                    <a:lnTo>
                      <a:pt x="226" y="30"/>
                    </a:lnTo>
                    <a:lnTo>
                      <a:pt x="232" y="32"/>
                    </a:lnTo>
                    <a:lnTo>
                      <a:pt x="238" y="36"/>
                    </a:lnTo>
                    <a:lnTo>
                      <a:pt x="246" y="36"/>
                    </a:lnTo>
                    <a:lnTo>
                      <a:pt x="252" y="38"/>
                    </a:lnTo>
                    <a:lnTo>
                      <a:pt x="262" y="40"/>
                    </a:lnTo>
                    <a:lnTo>
                      <a:pt x="268" y="42"/>
                    </a:lnTo>
                    <a:lnTo>
                      <a:pt x="278" y="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sp>
            <p:nvSpPr>
              <p:cNvPr id="146490" name="Line 40"/>
              <p:cNvSpPr>
                <a:spLocks noChangeShapeType="1"/>
              </p:cNvSpPr>
              <p:nvPr/>
            </p:nvSpPr>
            <p:spPr bwMode="auto">
              <a:xfrm>
                <a:off x="3200" y="2349"/>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grpSp>
          <p:nvGrpSpPr>
            <p:cNvPr id="167960" name="Group 41"/>
            <p:cNvGrpSpPr>
              <a:grpSpLocks/>
            </p:cNvGrpSpPr>
            <p:nvPr/>
          </p:nvGrpSpPr>
          <p:grpSpPr bwMode="auto">
            <a:xfrm>
              <a:off x="4889" y="2150"/>
              <a:ext cx="192" cy="729"/>
              <a:chOff x="4889" y="2150"/>
              <a:chExt cx="192" cy="729"/>
            </a:xfrm>
          </p:grpSpPr>
          <p:grpSp>
            <p:nvGrpSpPr>
              <p:cNvPr id="167986" name="Group 42"/>
              <p:cNvGrpSpPr>
                <a:grpSpLocks/>
              </p:cNvGrpSpPr>
              <p:nvPr/>
            </p:nvGrpSpPr>
            <p:grpSpPr bwMode="auto">
              <a:xfrm>
                <a:off x="4889" y="2345"/>
                <a:ext cx="125" cy="534"/>
                <a:chOff x="4889" y="2345"/>
                <a:chExt cx="125" cy="534"/>
              </a:xfrm>
            </p:grpSpPr>
            <p:sp>
              <p:nvSpPr>
                <p:cNvPr id="146486" name="Line 43"/>
                <p:cNvSpPr>
                  <a:spLocks noChangeShapeType="1"/>
                </p:cNvSpPr>
                <p:nvPr/>
              </p:nvSpPr>
              <p:spPr bwMode="auto">
                <a:xfrm>
                  <a:off x="4889" y="2345"/>
                  <a:ext cx="37" cy="4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87" name="Line 44"/>
                <p:cNvSpPr>
                  <a:spLocks noChangeShapeType="1"/>
                </p:cNvSpPr>
                <p:nvPr/>
              </p:nvSpPr>
              <p:spPr bwMode="auto">
                <a:xfrm flipH="1">
                  <a:off x="4955" y="2352"/>
                  <a:ext cx="59" cy="5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88" name="Freeform 45"/>
                <p:cNvSpPr>
                  <a:spLocks/>
                </p:cNvSpPr>
                <p:nvPr/>
              </p:nvSpPr>
              <p:spPr bwMode="auto">
                <a:xfrm>
                  <a:off x="4930" y="2836"/>
                  <a:ext cx="31" cy="43"/>
                </a:xfrm>
                <a:custGeom>
                  <a:avLst/>
                  <a:gdLst>
                    <a:gd name="T0" fmla="*/ 0 w 31"/>
                    <a:gd name="T1" fmla="*/ 0 h 43"/>
                    <a:gd name="T2" fmla="*/ 0 w 31"/>
                    <a:gd name="T3" fmla="*/ 12 h 43"/>
                    <a:gd name="T4" fmla="*/ 0 w 31"/>
                    <a:gd name="T5" fmla="*/ 24 h 43"/>
                    <a:gd name="T6" fmla="*/ 4 w 31"/>
                    <a:gd name="T7" fmla="*/ 36 h 43"/>
                    <a:gd name="T8" fmla="*/ 10 w 31"/>
                    <a:gd name="T9" fmla="*/ 42 h 43"/>
                    <a:gd name="T10" fmla="*/ 18 w 31"/>
                    <a:gd name="T11" fmla="*/ 42 h 43"/>
                    <a:gd name="T12" fmla="*/ 26 w 31"/>
                    <a:gd name="T13" fmla="*/ 38 h 43"/>
                    <a:gd name="T14" fmla="*/ 30 w 31"/>
                    <a:gd name="T15" fmla="*/ 24 h 43"/>
                    <a:gd name="T16" fmla="*/ 30 w 31"/>
                    <a:gd name="T17" fmla="*/ 1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43">
                      <a:moveTo>
                        <a:pt x="0" y="0"/>
                      </a:moveTo>
                      <a:lnTo>
                        <a:pt x="0" y="12"/>
                      </a:lnTo>
                      <a:lnTo>
                        <a:pt x="0" y="24"/>
                      </a:lnTo>
                      <a:lnTo>
                        <a:pt x="4" y="36"/>
                      </a:lnTo>
                      <a:lnTo>
                        <a:pt x="10" y="42"/>
                      </a:lnTo>
                      <a:lnTo>
                        <a:pt x="18" y="42"/>
                      </a:lnTo>
                      <a:lnTo>
                        <a:pt x="26" y="38"/>
                      </a:lnTo>
                      <a:lnTo>
                        <a:pt x="30" y="24"/>
                      </a:lnTo>
                      <a:lnTo>
                        <a:pt x="30" y="1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nvGrpSpPr>
              <p:cNvPr id="167987" name="Group 46"/>
              <p:cNvGrpSpPr>
                <a:grpSpLocks/>
              </p:cNvGrpSpPr>
              <p:nvPr/>
            </p:nvGrpSpPr>
            <p:grpSpPr bwMode="auto">
              <a:xfrm>
                <a:off x="5015" y="2150"/>
                <a:ext cx="66" cy="242"/>
                <a:chOff x="5015" y="2150"/>
                <a:chExt cx="66" cy="242"/>
              </a:xfrm>
            </p:grpSpPr>
            <p:sp>
              <p:nvSpPr>
                <p:cNvPr id="146483" name="Line 47"/>
                <p:cNvSpPr>
                  <a:spLocks noChangeShapeType="1"/>
                </p:cNvSpPr>
                <p:nvPr/>
              </p:nvSpPr>
              <p:spPr bwMode="auto">
                <a:xfrm flipH="1" flipV="1">
                  <a:off x="5054" y="2155"/>
                  <a:ext cx="27" cy="2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84" name="Line 48"/>
                <p:cNvSpPr>
                  <a:spLocks noChangeShapeType="1"/>
                </p:cNvSpPr>
                <p:nvPr/>
              </p:nvSpPr>
              <p:spPr bwMode="auto">
                <a:xfrm flipV="1">
                  <a:off x="5015" y="2162"/>
                  <a:ext cx="23" cy="1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85" name="Freeform 49"/>
                <p:cNvSpPr>
                  <a:spLocks/>
                </p:cNvSpPr>
                <p:nvPr/>
              </p:nvSpPr>
              <p:spPr bwMode="auto">
                <a:xfrm>
                  <a:off x="5042" y="2150"/>
                  <a:ext cx="19" cy="21"/>
                </a:xfrm>
                <a:custGeom>
                  <a:avLst/>
                  <a:gdLst>
                    <a:gd name="T0" fmla="*/ 18 w 19"/>
                    <a:gd name="T1" fmla="*/ 20 h 21"/>
                    <a:gd name="T2" fmla="*/ 18 w 19"/>
                    <a:gd name="T3" fmla="*/ 14 h 21"/>
                    <a:gd name="T4" fmla="*/ 18 w 19"/>
                    <a:gd name="T5" fmla="*/ 9 h 21"/>
                    <a:gd name="T6" fmla="*/ 16 w 19"/>
                    <a:gd name="T7" fmla="*/ 3 h 21"/>
                    <a:gd name="T8" fmla="*/ 12 w 19"/>
                    <a:gd name="T9" fmla="*/ 0 h 21"/>
                    <a:gd name="T10" fmla="*/ 8 w 19"/>
                    <a:gd name="T11" fmla="*/ 0 h 21"/>
                    <a:gd name="T12" fmla="*/ 2 w 19"/>
                    <a:gd name="T13" fmla="*/ 2 h 21"/>
                    <a:gd name="T14" fmla="*/ 0 w 19"/>
                    <a:gd name="T15" fmla="*/ 9 h 21"/>
                    <a:gd name="T16" fmla="*/ 0 w 19"/>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1">
                      <a:moveTo>
                        <a:pt x="18" y="20"/>
                      </a:moveTo>
                      <a:lnTo>
                        <a:pt x="18" y="14"/>
                      </a:lnTo>
                      <a:lnTo>
                        <a:pt x="18" y="9"/>
                      </a:lnTo>
                      <a:lnTo>
                        <a:pt x="16" y="3"/>
                      </a:lnTo>
                      <a:lnTo>
                        <a:pt x="12" y="0"/>
                      </a:lnTo>
                      <a:lnTo>
                        <a:pt x="8" y="0"/>
                      </a:lnTo>
                      <a:lnTo>
                        <a:pt x="2" y="2"/>
                      </a:lnTo>
                      <a:lnTo>
                        <a:pt x="0" y="9"/>
                      </a:lnTo>
                      <a:lnTo>
                        <a:pt x="0" y="1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n-lt"/>
                  </a:endParaRPr>
                </a:p>
              </p:txBody>
            </p:sp>
          </p:grpSp>
        </p:grpSp>
        <p:sp>
          <p:nvSpPr>
            <p:cNvPr id="146456" name="Arc 50"/>
            <p:cNvSpPr>
              <a:spLocks/>
            </p:cNvSpPr>
            <p:nvPr/>
          </p:nvSpPr>
          <p:spPr bwMode="auto">
            <a:xfrm>
              <a:off x="4572" y="2279"/>
              <a:ext cx="102" cy="68"/>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0" y="21282"/>
                  </a:moveTo>
                  <a:cubicBezTo>
                    <a:pt x="174" y="9477"/>
                    <a:pt x="9792" y="-1"/>
                    <a:pt x="21598" y="0"/>
                  </a:cubicBezTo>
                  <a:cubicBezTo>
                    <a:pt x="33527" y="0"/>
                    <a:pt x="43198" y="9670"/>
                    <a:pt x="43198" y="21600"/>
                  </a:cubicBezTo>
                </a:path>
                <a:path w="43198" h="21600" stroke="0" extrusionOk="0">
                  <a:moveTo>
                    <a:pt x="0" y="21282"/>
                  </a:moveTo>
                  <a:cubicBezTo>
                    <a:pt x="174" y="9477"/>
                    <a:pt x="9792" y="-1"/>
                    <a:pt x="21598" y="0"/>
                  </a:cubicBezTo>
                  <a:cubicBezTo>
                    <a:pt x="33527" y="0"/>
                    <a:pt x="43198" y="9670"/>
                    <a:pt x="43198" y="21600"/>
                  </a:cubicBezTo>
                  <a:lnTo>
                    <a:pt x="21598" y="21600"/>
                  </a:lnTo>
                  <a:lnTo>
                    <a:pt x="0" y="21282"/>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57" name="Line 51"/>
            <p:cNvSpPr>
              <a:spLocks noChangeShapeType="1"/>
            </p:cNvSpPr>
            <p:nvPr/>
          </p:nvSpPr>
          <p:spPr bwMode="auto">
            <a:xfrm>
              <a:off x="4681" y="2347"/>
              <a:ext cx="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7963" name="Group 52"/>
            <p:cNvGrpSpPr>
              <a:grpSpLocks/>
            </p:cNvGrpSpPr>
            <p:nvPr/>
          </p:nvGrpSpPr>
          <p:grpSpPr bwMode="auto">
            <a:xfrm>
              <a:off x="5083" y="2340"/>
              <a:ext cx="279" cy="50"/>
              <a:chOff x="5083" y="2340"/>
              <a:chExt cx="279" cy="50"/>
            </a:xfrm>
          </p:grpSpPr>
          <p:sp>
            <p:nvSpPr>
              <p:cNvPr id="146479" name="Line 53"/>
              <p:cNvSpPr>
                <a:spLocks noChangeShapeType="1"/>
              </p:cNvSpPr>
              <p:nvPr/>
            </p:nvSpPr>
            <p:spPr bwMode="auto">
              <a:xfrm>
                <a:off x="5121" y="2347"/>
                <a:ext cx="2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80" name="Line 54"/>
              <p:cNvSpPr>
                <a:spLocks noChangeShapeType="1"/>
              </p:cNvSpPr>
              <p:nvPr/>
            </p:nvSpPr>
            <p:spPr bwMode="auto">
              <a:xfrm flipV="1">
                <a:off x="5083" y="2340"/>
                <a:ext cx="33"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sp>
          <p:nvSpPr>
            <p:cNvPr id="146459" name="Line 55"/>
            <p:cNvSpPr>
              <a:spLocks noChangeShapeType="1"/>
            </p:cNvSpPr>
            <p:nvPr/>
          </p:nvSpPr>
          <p:spPr bwMode="auto">
            <a:xfrm>
              <a:off x="2843" y="1863"/>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60" name="Line 56"/>
            <p:cNvSpPr>
              <a:spLocks noChangeShapeType="1"/>
            </p:cNvSpPr>
            <p:nvPr/>
          </p:nvSpPr>
          <p:spPr bwMode="auto">
            <a:xfrm flipV="1">
              <a:off x="1053" y="1920"/>
              <a:ext cx="4035" cy="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61" name="Line 57"/>
            <p:cNvSpPr>
              <a:spLocks noChangeShapeType="1"/>
            </p:cNvSpPr>
            <p:nvPr/>
          </p:nvSpPr>
          <p:spPr bwMode="auto">
            <a:xfrm>
              <a:off x="1049" y="1864"/>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62" name="Line 58"/>
            <p:cNvSpPr>
              <a:spLocks noChangeShapeType="1"/>
            </p:cNvSpPr>
            <p:nvPr/>
          </p:nvSpPr>
          <p:spPr bwMode="auto">
            <a:xfrm>
              <a:off x="1413" y="1861"/>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63" name="Line 59"/>
            <p:cNvSpPr>
              <a:spLocks noChangeShapeType="1"/>
            </p:cNvSpPr>
            <p:nvPr/>
          </p:nvSpPr>
          <p:spPr bwMode="auto">
            <a:xfrm>
              <a:off x="3142" y="1860"/>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64" name="Line 60"/>
            <p:cNvSpPr>
              <a:spLocks noChangeShapeType="1"/>
            </p:cNvSpPr>
            <p:nvPr/>
          </p:nvSpPr>
          <p:spPr bwMode="auto">
            <a:xfrm>
              <a:off x="4564" y="1860"/>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nvGrpSpPr>
            <p:cNvPr id="167970" name="Group 61"/>
            <p:cNvGrpSpPr>
              <a:grpSpLocks/>
            </p:cNvGrpSpPr>
            <p:nvPr/>
          </p:nvGrpSpPr>
          <p:grpSpPr bwMode="auto">
            <a:xfrm>
              <a:off x="1050" y="1383"/>
              <a:ext cx="3516" cy="239"/>
              <a:chOff x="1050" y="1383"/>
              <a:chExt cx="3516" cy="239"/>
            </a:xfrm>
          </p:grpSpPr>
          <p:sp>
            <p:nvSpPr>
              <p:cNvPr id="146473" name="Line 62"/>
              <p:cNvSpPr>
                <a:spLocks noChangeShapeType="1"/>
              </p:cNvSpPr>
              <p:nvPr/>
            </p:nvSpPr>
            <p:spPr bwMode="auto">
              <a:xfrm>
                <a:off x="1054" y="1542"/>
                <a:ext cx="35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74" name="Line 63"/>
              <p:cNvSpPr>
                <a:spLocks noChangeShapeType="1"/>
              </p:cNvSpPr>
              <p:nvPr/>
            </p:nvSpPr>
            <p:spPr bwMode="auto">
              <a:xfrm>
                <a:off x="1050" y="1462"/>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75" name="Line 64"/>
              <p:cNvSpPr>
                <a:spLocks noChangeShapeType="1"/>
              </p:cNvSpPr>
              <p:nvPr/>
            </p:nvSpPr>
            <p:spPr bwMode="auto">
              <a:xfrm>
                <a:off x="2842" y="1468"/>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76" name="Line 65"/>
              <p:cNvSpPr>
                <a:spLocks noChangeShapeType="1"/>
              </p:cNvSpPr>
              <p:nvPr/>
            </p:nvSpPr>
            <p:spPr bwMode="auto">
              <a:xfrm>
                <a:off x="4566" y="1468"/>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sp>
            <p:nvSpPr>
              <p:cNvPr id="146477" name="Rectangle 66"/>
              <p:cNvSpPr>
                <a:spLocks noChangeArrowheads="1"/>
              </p:cNvSpPr>
              <p:nvPr/>
            </p:nvSpPr>
            <p:spPr bwMode="auto">
              <a:xfrm>
                <a:off x="1398" y="1383"/>
                <a:ext cx="1043" cy="15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 to A = 1000 ms</a:t>
                </a:r>
              </a:p>
            </p:txBody>
          </p:sp>
          <p:sp>
            <p:nvSpPr>
              <p:cNvPr id="146478" name="Rectangle 67"/>
              <p:cNvSpPr>
                <a:spLocks noChangeArrowheads="1"/>
              </p:cNvSpPr>
              <p:nvPr/>
            </p:nvSpPr>
            <p:spPr bwMode="auto">
              <a:xfrm>
                <a:off x="3290" y="1383"/>
                <a:ext cx="972" cy="15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A to A = 950 ms</a:t>
                </a:r>
              </a:p>
            </p:txBody>
          </p:sp>
        </p:grpSp>
        <p:sp>
          <p:nvSpPr>
            <p:cNvPr id="146466" name="Rectangle 68"/>
            <p:cNvSpPr>
              <a:spLocks noChangeArrowheads="1"/>
            </p:cNvSpPr>
            <p:nvPr/>
          </p:nvSpPr>
          <p:spPr bwMode="auto">
            <a:xfrm>
              <a:off x="389" y="1753"/>
              <a:ext cx="553" cy="3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800" b="0" dirty="0">
                  <a:latin typeface="+mn-lt"/>
                </a:rPr>
                <a:t>V-V </a:t>
              </a:r>
            </a:p>
            <a:p>
              <a:pPr algn="ctr" eaLnBrk="1" hangingPunct="1">
                <a:spcBef>
                  <a:spcPct val="0"/>
                </a:spcBef>
                <a:buFontTx/>
                <a:buNone/>
                <a:defRPr/>
              </a:pPr>
              <a:r>
                <a:rPr lang="en-US" altLang="en-US" sz="1800" b="0" dirty="0">
                  <a:latin typeface="+mn-lt"/>
                </a:rPr>
                <a:t>Timing</a:t>
              </a:r>
            </a:p>
          </p:txBody>
        </p:sp>
        <p:sp>
          <p:nvSpPr>
            <p:cNvPr id="146467" name="Rectangle 69"/>
            <p:cNvSpPr>
              <a:spLocks noChangeArrowheads="1"/>
            </p:cNvSpPr>
            <p:nvPr/>
          </p:nvSpPr>
          <p:spPr bwMode="auto">
            <a:xfrm>
              <a:off x="943" y="1697"/>
              <a:ext cx="608" cy="1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PAV = 200</a:t>
              </a:r>
            </a:p>
          </p:txBody>
        </p:sp>
        <p:sp>
          <p:nvSpPr>
            <p:cNvPr id="146468" name="Rectangle 70"/>
            <p:cNvSpPr>
              <a:spLocks noChangeArrowheads="1"/>
            </p:cNvSpPr>
            <p:nvPr/>
          </p:nvSpPr>
          <p:spPr bwMode="auto">
            <a:xfrm>
              <a:off x="1783" y="1761"/>
              <a:ext cx="688" cy="15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V-A = 800 </a:t>
              </a:r>
            </a:p>
          </p:txBody>
        </p:sp>
        <p:sp>
          <p:nvSpPr>
            <p:cNvPr id="146469" name="Rectangle 71"/>
            <p:cNvSpPr>
              <a:spLocks noChangeArrowheads="1"/>
            </p:cNvSpPr>
            <p:nvPr/>
          </p:nvSpPr>
          <p:spPr bwMode="auto">
            <a:xfrm>
              <a:off x="2747" y="1706"/>
              <a:ext cx="532" cy="1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PR = 150</a:t>
              </a:r>
            </a:p>
          </p:txBody>
        </p:sp>
        <p:sp>
          <p:nvSpPr>
            <p:cNvPr id="146470" name="Rectangle 72"/>
            <p:cNvSpPr>
              <a:spLocks noChangeArrowheads="1"/>
            </p:cNvSpPr>
            <p:nvPr/>
          </p:nvSpPr>
          <p:spPr bwMode="auto">
            <a:xfrm>
              <a:off x="3513" y="1755"/>
              <a:ext cx="665" cy="15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V-A = 800</a:t>
              </a:r>
            </a:p>
          </p:txBody>
        </p:sp>
        <p:sp>
          <p:nvSpPr>
            <p:cNvPr id="146471" name="Rectangle 73"/>
            <p:cNvSpPr>
              <a:spLocks noChangeArrowheads="1"/>
            </p:cNvSpPr>
            <p:nvPr/>
          </p:nvSpPr>
          <p:spPr bwMode="auto">
            <a:xfrm>
              <a:off x="4524" y="1715"/>
              <a:ext cx="609" cy="1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400" b="0" dirty="0">
                  <a:latin typeface="+mn-lt"/>
                </a:rPr>
                <a:t>PAV = 200</a:t>
              </a:r>
            </a:p>
          </p:txBody>
        </p:sp>
        <p:sp>
          <p:nvSpPr>
            <p:cNvPr id="146472" name="Line 74"/>
            <p:cNvSpPr>
              <a:spLocks noChangeShapeType="1"/>
            </p:cNvSpPr>
            <p:nvPr/>
          </p:nvSpPr>
          <p:spPr bwMode="auto">
            <a:xfrm>
              <a:off x="4896" y="187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mn-lt"/>
              </a:endParaRPr>
            </a:p>
          </p:txBody>
        </p:sp>
      </p:grpSp>
      <p:sp>
        <p:nvSpPr>
          <p:cNvPr id="75" name="Line 12"/>
          <p:cNvSpPr>
            <a:spLocks noChangeShapeType="1"/>
          </p:cNvSpPr>
          <p:nvPr/>
        </p:nvSpPr>
        <p:spPr bwMode="auto">
          <a:xfrm>
            <a:off x="4523533" y="4359066"/>
            <a:ext cx="0" cy="315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Line 12"/>
          <p:cNvSpPr>
            <a:spLocks noChangeShapeType="1"/>
          </p:cNvSpPr>
          <p:nvPr/>
        </p:nvSpPr>
        <p:spPr bwMode="auto">
          <a:xfrm>
            <a:off x="7757355" y="4313133"/>
            <a:ext cx="0" cy="315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0926479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altLang="en-US" sz="2800" dirty="0"/>
              <a:t>Modified A-A </a:t>
            </a:r>
            <a:r>
              <a:rPr lang="en-US" altLang="en-US" sz="2200" dirty="0" smtClean="0"/>
              <a:t>-  mainly </a:t>
            </a:r>
            <a:r>
              <a:rPr lang="en-US" altLang="en-US" sz="2200" dirty="0"/>
              <a:t>use atrial based timing unless events such as PVCs occur, when the V-A interval is used to determine the timing of the next A pace.</a:t>
            </a:r>
          </a:p>
          <a:p>
            <a:endParaRPr lang="en-IN" dirty="0"/>
          </a:p>
        </p:txBody>
      </p:sp>
    </p:spTree>
    <p:extLst>
      <p:ext uri="{BB962C8B-B14F-4D97-AF65-F5344CB8AC3E}">
        <p14:creationId xmlns:p14="http://schemas.microsoft.com/office/powerpoint/2010/main" val="218612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AV sequential pacing- </a:t>
            </a:r>
            <a:r>
              <a:rPr lang="en-US" sz="3500" dirty="0" err="1" smtClean="0"/>
              <a:t>ApVp</a:t>
            </a:r>
            <a:endParaRPr lang="en-IN"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2660846"/>
              </p:ext>
            </p:extLst>
          </p:nvPr>
        </p:nvGraphicFramePr>
        <p:xfrm>
          <a:off x="432433" y="4648199"/>
          <a:ext cx="8229600" cy="2209800"/>
        </p:xfrm>
        <a:graphic>
          <a:graphicData uri="http://schemas.openxmlformats.org/drawingml/2006/table">
            <a:tbl>
              <a:tblPr firstRow="1" bandRow="1">
                <a:tableStyleId>{5C22544A-7EE6-4342-B048-85BDC9FD1C3A}</a:tableStyleId>
              </a:tblPr>
              <a:tblGrid>
                <a:gridCol w="1219200"/>
                <a:gridCol w="7010400"/>
              </a:tblGrid>
              <a:tr h="736600">
                <a:tc>
                  <a:txBody>
                    <a:bodyPr/>
                    <a:lstStyle/>
                    <a:p>
                      <a:r>
                        <a:rPr lang="en-US" dirty="0" smtClean="0">
                          <a:solidFill>
                            <a:schemeClr val="tx1"/>
                          </a:solidFill>
                        </a:rPr>
                        <a:t>AV interval</a:t>
                      </a:r>
                      <a:endParaRPr lang="en-IN"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736600">
                <a:tc>
                  <a:txBody>
                    <a:bodyPr/>
                    <a:lstStyle/>
                    <a:p>
                      <a:r>
                        <a:rPr lang="en-US" dirty="0" smtClean="0">
                          <a:solidFill>
                            <a:schemeClr val="tx1"/>
                          </a:solidFill>
                        </a:rPr>
                        <a:t>VA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6600">
                <a:tc>
                  <a:txBody>
                    <a:bodyPr/>
                    <a:lstStyle/>
                    <a:p>
                      <a:r>
                        <a:rPr lang="en-US" dirty="0" smtClean="0">
                          <a:solidFill>
                            <a:schemeClr val="tx1"/>
                          </a:solidFill>
                        </a:rPr>
                        <a:t>LRL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cxnSp>
        <p:nvCxnSpPr>
          <p:cNvPr id="5" name="Straight Connector 4"/>
          <p:cNvCxnSpPr/>
          <p:nvPr/>
        </p:nvCxnSpPr>
        <p:spPr>
          <a:xfrm>
            <a:off x="1666281" y="318904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894881" y="3122335"/>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 name="Straight Connector 6"/>
          <p:cNvCxnSpPr/>
          <p:nvPr/>
        </p:nvCxnSpPr>
        <p:spPr>
          <a:xfrm>
            <a:off x="2056806" y="3189043"/>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65747" y="3184331"/>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86000" y="2870006"/>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313981" y="2822107"/>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1" name="Straight Connector 10"/>
          <p:cNvCxnSpPr/>
          <p:nvPr/>
        </p:nvCxnSpPr>
        <p:spPr>
          <a:xfrm flipH="1" flipV="1">
            <a:off x="2447331" y="2884245"/>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04481" y="3212837"/>
            <a:ext cx="848319" cy="2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63962" y="2946206"/>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4874" y="3222428"/>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513474" y="3155721"/>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8" name="Straight Connector 17"/>
          <p:cNvCxnSpPr/>
          <p:nvPr/>
        </p:nvCxnSpPr>
        <p:spPr>
          <a:xfrm>
            <a:off x="3675399" y="322242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4340" y="3217717"/>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04593" y="2903392"/>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3932574" y="2855493"/>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2" name="Straight Connector 21"/>
          <p:cNvCxnSpPr/>
          <p:nvPr/>
        </p:nvCxnSpPr>
        <p:spPr>
          <a:xfrm flipH="1" flipV="1">
            <a:off x="4065924" y="2917631"/>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23074" y="3246223"/>
            <a:ext cx="848319" cy="2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82555" y="2979592"/>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6681" y="3248077"/>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095281" y="3181370"/>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7" name="Straight Connector 26"/>
          <p:cNvCxnSpPr/>
          <p:nvPr/>
        </p:nvCxnSpPr>
        <p:spPr>
          <a:xfrm>
            <a:off x="5257206" y="3248078"/>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6147" y="3243366"/>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86400" y="2929041"/>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514381" y="2881142"/>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1" name="Straight Connector 30"/>
          <p:cNvCxnSpPr/>
          <p:nvPr/>
        </p:nvCxnSpPr>
        <p:spPr>
          <a:xfrm flipH="1" flipV="1">
            <a:off x="5647731" y="2943280"/>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04881" y="3271872"/>
            <a:ext cx="848319" cy="2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64362" y="3005241"/>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66881" y="327805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6695481" y="3211346"/>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5" name="Straight Connector 44"/>
          <p:cNvCxnSpPr/>
          <p:nvPr/>
        </p:nvCxnSpPr>
        <p:spPr>
          <a:xfrm>
            <a:off x="6857406" y="3278054"/>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66347" y="3273342"/>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086600" y="2959017"/>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7114581" y="2911118"/>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9" name="Straight Connector 48"/>
          <p:cNvCxnSpPr/>
          <p:nvPr/>
        </p:nvCxnSpPr>
        <p:spPr>
          <a:xfrm flipH="1" flipV="1">
            <a:off x="7247931" y="2973256"/>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05081" y="3301848"/>
            <a:ext cx="848319" cy="2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964562" y="3035217"/>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186721" y="6134100"/>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cxnSp>
        <p:nvCxnSpPr>
          <p:cNvPr id="54" name="Straight Connector 53"/>
          <p:cNvCxnSpPr/>
          <p:nvPr/>
        </p:nvCxnSpPr>
        <p:spPr>
          <a:xfrm>
            <a:off x="1894881" y="2959017"/>
            <a:ext cx="0" cy="406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13474" y="3005241"/>
            <a:ext cx="0" cy="415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95281" y="2979592"/>
            <a:ext cx="0" cy="500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95481" y="3005241"/>
            <a:ext cx="0" cy="507751"/>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683657" y="3398167"/>
            <a:ext cx="383438" cy="307777"/>
          </a:xfrm>
          <a:prstGeom prst="rect">
            <a:avLst/>
          </a:prstGeom>
          <a:noFill/>
        </p:spPr>
        <p:txBody>
          <a:bodyPr wrap="none" rtlCol="0">
            <a:spAutoFit/>
          </a:bodyPr>
          <a:lstStyle/>
          <a:p>
            <a:r>
              <a:rPr lang="en-US" sz="1400" dirty="0" err="1" smtClean="0"/>
              <a:t>Ap</a:t>
            </a:r>
            <a:endParaRPr lang="en-IN" sz="1400" dirty="0"/>
          </a:p>
        </p:txBody>
      </p:sp>
      <p:sp>
        <p:nvSpPr>
          <p:cNvPr id="63" name="TextBox 62"/>
          <p:cNvSpPr txBox="1"/>
          <p:nvPr/>
        </p:nvSpPr>
        <p:spPr>
          <a:xfrm>
            <a:off x="1965949" y="3414728"/>
            <a:ext cx="377476" cy="307777"/>
          </a:xfrm>
          <a:prstGeom prst="rect">
            <a:avLst/>
          </a:prstGeom>
          <a:noFill/>
        </p:spPr>
        <p:txBody>
          <a:bodyPr wrap="none" rtlCol="0">
            <a:spAutoFit/>
          </a:bodyPr>
          <a:lstStyle/>
          <a:p>
            <a:r>
              <a:rPr lang="en-US" sz="1400" dirty="0" err="1" smtClean="0"/>
              <a:t>Vp</a:t>
            </a:r>
            <a:endParaRPr lang="en-IN" sz="1400" dirty="0"/>
          </a:p>
        </p:txBody>
      </p:sp>
      <p:sp>
        <p:nvSpPr>
          <p:cNvPr id="64" name="Rectangle 63"/>
          <p:cNvSpPr/>
          <p:nvPr/>
        </p:nvSpPr>
        <p:spPr>
          <a:xfrm>
            <a:off x="1894881" y="5029200"/>
            <a:ext cx="270866" cy="23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p:cNvSpPr/>
          <p:nvPr/>
        </p:nvSpPr>
        <p:spPr>
          <a:xfrm>
            <a:off x="3511587" y="4981903"/>
            <a:ext cx="270866" cy="23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p:cNvSpPr/>
          <p:nvPr/>
        </p:nvSpPr>
        <p:spPr>
          <a:xfrm>
            <a:off x="5095281" y="4981902"/>
            <a:ext cx="270866" cy="23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p:cNvSpPr/>
          <p:nvPr/>
        </p:nvSpPr>
        <p:spPr>
          <a:xfrm>
            <a:off x="6696097" y="4969549"/>
            <a:ext cx="270866" cy="23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p:cNvSpPr/>
          <p:nvPr/>
        </p:nvSpPr>
        <p:spPr>
          <a:xfrm>
            <a:off x="2209073" y="5590189"/>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3782453" y="5600700"/>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p:cNvSpPr/>
          <p:nvPr/>
        </p:nvSpPr>
        <p:spPr>
          <a:xfrm>
            <a:off x="5364362" y="5612524"/>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3791104" y="6412625"/>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72" name="Rectangle 71"/>
          <p:cNvSpPr/>
          <p:nvPr/>
        </p:nvSpPr>
        <p:spPr>
          <a:xfrm>
            <a:off x="5386835" y="6134100"/>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73" name="Rectangle 72"/>
          <p:cNvSpPr/>
          <p:nvPr/>
        </p:nvSpPr>
        <p:spPr>
          <a:xfrm>
            <a:off x="6982566" y="6526925"/>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74" name="Rectangle 73"/>
          <p:cNvSpPr/>
          <p:nvPr/>
        </p:nvSpPr>
        <p:spPr>
          <a:xfrm>
            <a:off x="6962551" y="5631605"/>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2209375" y="2362469"/>
            <a:ext cx="29510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Rectangle 60"/>
          <p:cNvSpPr/>
          <p:nvPr/>
        </p:nvSpPr>
        <p:spPr>
          <a:xfrm>
            <a:off x="2191279" y="2358527"/>
            <a:ext cx="191099" cy="118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75" name="TextBox 74"/>
          <p:cNvSpPr txBox="1"/>
          <p:nvPr/>
        </p:nvSpPr>
        <p:spPr>
          <a:xfrm>
            <a:off x="2173321" y="2039249"/>
            <a:ext cx="444352" cy="276999"/>
          </a:xfrm>
          <a:prstGeom prst="rect">
            <a:avLst/>
          </a:prstGeom>
          <a:noFill/>
        </p:spPr>
        <p:txBody>
          <a:bodyPr wrap="none" rtlCol="0">
            <a:spAutoFit/>
          </a:bodyPr>
          <a:lstStyle/>
          <a:p>
            <a:r>
              <a:rPr lang="en-US" sz="1200" b="1" dirty="0" smtClean="0"/>
              <a:t>VBP</a:t>
            </a:r>
            <a:endParaRPr lang="en-IN" sz="1200" b="1" dirty="0"/>
          </a:p>
        </p:txBody>
      </p:sp>
      <p:sp>
        <p:nvSpPr>
          <p:cNvPr id="3" name="TextBox 2"/>
          <p:cNvSpPr txBox="1"/>
          <p:nvPr/>
        </p:nvSpPr>
        <p:spPr>
          <a:xfrm>
            <a:off x="2576426" y="2283292"/>
            <a:ext cx="491527" cy="307777"/>
          </a:xfrm>
          <a:prstGeom prst="rect">
            <a:avLst/>
          </a:prstGeom>
          <a:noFill/>
          <a:ln>
            <a:solidFill>
              <a:schemeClr val="bg1"/>
            </a:solidFill>
          </a:ln>
        </p:spPr>
        <p:txBody>
          <a:bodyPr wrap="square" rtlCol="0">
            <a:spAutoFit/>
          </a:bodyPr>
          <a:lstStyle/>
          <a:p>
            <a:r>
              <a:rPr lang="en-US" sz="1400" b="1" dirty="0" smtClean="0"/>
              <a:t>VRP</a:t>
            </a:r>
            <a:endParaRPr lang="en-IN" sz="1400" b="1" dirty="0"/>
          </a:p>
        </p:txBody>
      </p:sp>
      <p:sp>
        <p:nvSpPr>
          <p:cNvPr id="76" name="Rectangle 75"/>
          <p:cNvSpPr/>
          <p:nvPr/>
        </p:nvSpPr>
        <p:spPr>
          <a:xfrm>
            <a:off x="1862530" y="2560383"/>
            <a:ext cx="247854" cy="261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p:cNvSpPr/>
          <p:nvPr/>
        </p:nvSpPr>
        <p:spPr>
          <a:xfrm>
            <a:off x="1869100" y="2574835"/>
            <a:ext cx="94059"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TextBox 77"/>
          <p:cNvSpPr txBox="1"/>
          <p:nvPr/>
        </p:nvSpPr>
        <p:spPr>
          <a:xfrm>
            <a:off x="1720529" y="2255583"/>
            <a:ext cx="490840" cy="307777"/>
          </a:xfrm>
          <a:prstGeom prst="rect">
            <a:avLst/>
          </a:prstGeom>
          <a:noFill/>
        </p:spPr>
        <p:txBody>
          <a:bodyPr wrap="none" rtlCol="0">
            <a:spAutoFit/>
          </a:bodyPr>
          <a:lstStyle/>
          <a:p>
            <a:r>
              <a:rPr lang="en-US" sz="1400" b="1" dirty="0" smtClean="0"/>
              <a:t>ABP</a:t>
            </a:r>
            <a:endParaRPr lang="en-IN" sz="1400" b="1" dirty="0"/>
          </a:p>
        </p:txBody>
      </p:sp>
      <p:sp>
        <p:nvSpPr>
          <p:cNvPr id="14" name="TextBox 13"/>
          <p:cNvSpPr txBox="1"/>
          <p:nvPr/>
        </p:nvSpPr>
        <p:spPr>
          <a:xfrm>
            <a:off x="1303907" y="2560256"/>
            <a:ext cx="490840" cy="307777"/>
          </a:xfrm>
          <a:prstGeom prst="rect">
            <a:avLst/>
          </a:prstGeom>
          <a:noFill/>
        </p:spPr>
        <p:txBody>
          <a:bodyPr wrap="none" rtlCol="0">
            <a:spAutoFit/>
          </a:bodyPr>
          <a:lstStyle/>
          <a:p>
            <a:r>
              <a:rPr lang="en-US" sz="1400" b="1" dirty="0" smtClean="0"/>
              <a:t>ARP</a:t>
            </a:r>
            <a:endParaRPr lang="en-IN" sz="1400" b="1" dirty="0"/>
          </a:p>
        </p:txBody>
      </p:sp>
    </p:spTree>
    <p:extLst>
      <p:ext uri="{BB962C8B-B14F-4D97-AF65-F5344CB8AC3E}">
        <p14:creationId xmlns:p14="http://schemas.microsoft.com/office/powerpoint/2010/main" val="204308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a:t>A sensed or paced ventricular event also initiates a refractory period on the atrial channel </a:t>
            </a:r>
            <a:r>
              <a:rPr lang="en-US" sz="2200" dirty="0" smtClean="0"/>
              <a:t>– </a:t>
            </a:r>
            <a:r>
              <a:rPr lang="en-US" sz="2200" b="1" dirty="0" smtClean="0"/>
              <a:t>PVARP</a:t>
            </a:r>
          </a:p>
          <a:p>
            <a:r>
              <a:rPr lang="en-US" sz="2200" dirty="0"/>
              <a:t>prevent atrial sensing of a retrograde P wave</a:t>
            </a:r>
            <a:endParaRPr lang="en-IN" sz="2200" dirty="0"/>
          </a:p>
        </p:txBody>
      </p:sp>
    </p:spTree>
    <p:extLst>
      <p:ext uri="{BB962C8B-B14F-4D97-AF65-F5344CB8AC3E}">
        <p14:creationId xmlns:p14="http://schemas.microsoft.com/office/powerpoint/2010/main" val="378884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sz="2200" dirty="0" err="1"/>
              <a:t>Mulpuru</a:t>
            </a:r>
            <a:r>
              <a:rPr lang="en-IN" sz="2200" dirty="0"/>
              <a:t> SK, </a:t>
            </a:r>
            <a:r>
              <a:rPr lang="en-IN" sz="2200" dirty="0" err="1"/>
              <a:t>Madhavan</a:t>
            </a:r>
            <a:r>
              <a:rPr lang="en-IN" sz="2200" dirty="0"/>
              <a:t> M, McLeod CJ, Cha YM, Friedman PA. Cardiac Pacemakers: Function, Troubleshooting, and Management: Part 1 of a 2-Part Series. J Am </a:t>
            </a:r>
            <a:r>
              <a:rPr lang="en-IN" sz="2200" dirty="0" err="1"/>
              <a:t>Coll</a:t>
            </a:r>
            <a:r>
              <a:rPr lang="en-IN" sz="2200" dirty="0"/>
              <a:t> </a:t>
            </a:r>
            <a:r>
              <a:rPr lang="en-IN" sz="2200" dirty="0" err="1"/>
              <a:t>Cardiol</a:t>
            </a:r>
            <a:r>
              <a:rPr lang="en-IN" sz="2200" dirty="0"/>
              <a:t>. 2017 Jan </a:t>
            </a:r>
          </a:p>
          <a:p>
            <a:r>
              <a:rPr lang="en-IN" sz="2200" dirty="0" err="1"/>
              <a:t>Liaquat</a:t>
            </a:r>
            <a:r>
              <a:rPr lang="en-IN" sz="2200" dirty="0"/>
              <a:t> MT, Ahmed I, </a:t>
            </a:r>
            <a:r>
              <a:rPr lang="en-IN" sz="2200" dirty="0" err="1"/>
              <a:t>Alzahrani</a:t>
            </a:r>
            <a:r>
              <a:rPr lang="en-IN" sz="2200" dirty="0"/>
              <a:t> T. Pacemaker Malfunction. 2023 Jul 30. </a:t>
            </a:r>
            <a:r>
              <a:rPr lang="en-IN" sz="2200" dirty="0" err="1"/>
              <a:t>StatPearls</a:t>
            </a:r>
            <a:r>
              <a:rPr lang="en-IN" sz="2200" dirty="0"/>
              <a:t> Publishing; 2024 Jan–. PMID</a:t>
            </a:r>
          </a:p>
          <a:p>
            <a:r>
              <a:rPr lang="en-IN" sz="2200" dirty="0"/>
              <a:t>Richter S, </a:t>
            </a:r>
            <a:r>
              <a:rPr lang="en-IN" sz="2200" dirty="0" err="1"/>
              <a:t>Muessigbrodt</a:t>
            </a:r>
            <a:r>
              <a:rPr lang="en-IN" sz="2200" dirty="0"/>
              <a:t> A, </a:t>
            </a:r>
            <a:r>
              <a:rPr lang="en-IN" sz="2200" dirty="0" err="1"/>
              <a:t>Salmas</a:t>
            </a:r>
            <a:r>
              <a:rPr lang="en-IN" sz="2200" dirty="0"/>
              <a:t> J, </a:t>
            </a:r>
            <a:r>
              <a:rPr lang="en-IN" sz="2200" dirty="0" err="1"/>
              <a:t>Doering</a:t>
            </a:r>
            <a:r>
              <a:rPr lang="en-IN" sz="2200" dirty="0"/>
              <a:t> M, Wetzel U, </a:t>
            </a:r>
            <a:r>
              <a:rPr lang="en-IN" sz="2200" dirty="0" err="1"/>
              <a:t>Arya</a:t>
            </a:r>
            <a:r>
              <a:rPr lang="en-IN" sz="2200" dirty="0"/>
              <a:t> A, </a:t>
            </a:r>
            <a:r>
              <a:rPr lang="en-IN" sz="2200" dirty="0" err="1"/>
              <a:t>Hindricks</a:t>
            </a:r>
            <a:r>
              <a:rPr lang="en-IN" sz="2200" dirty="0"/>
              <a:t> G, </a:t>
            </a:r>
            <a:r>
              <a:rPr lang="en-IN" sz="2200" dirty="0" err="1"/>
              <a:t>Brugada</a:t>
            </a:r>
            <a:r>
              <a:rPr lang="en-IN" sz="2200" dirty="0"/>
              <a:t> P, Israel CW. </a:t>
            </a:r>
            <a:r>
              <a:rPr lang="en-IN" sz="2200" dirty="0" err="1"/>
              <a:t>Ventriculoatrial</a:t>
            </a:r>
            <a:r>
              <a:rPr lang="en-IN" sz="2200" dirty="0"/>
              <a:t> conduction and related pacemaker-mediated arrhythmias in patients implanted for </a:t>
            </a:r>
            <a:r>
              <a:rPr lang="en-IN" sz="2200" dirty="0" err="1"/>
              <a:t>atrioventricular</a:t>
            </a:r>
            <a:r>
              <a:rPr lang="en-IN" sz="2200" dirty="0"/>
              <a:t> block: an old problem revisited. </a:t>
            </a:r>
            <a:r>
              <a:rPr lang="en-IN" sz="2200" dirty="0" err="1"/>
              <a:t>Int</a:t>
            </a:r>
            <a:r>
              <a:rPr lang="en-IN" sz="2200" dirty="0"/>
              <a:t> J </a:t>
            </a:r>
            <a:r>
              <a:rPr lang="en-IN" sz="2200" dirty="0" err="1"/>
              <a:t>Cardiol</a:t>
            </a:r>
            <a:r>
              <a:rPr lang="en-IN" sz="2200" dirty="0"/>
              <a:t>. 2013 Oct 09;168(4):</a:t>
            </a:r>
            <a:r>
              <a:rPr lang="en-IN" sz="2200" dirty="0" smtClean="0"/>
              <a:t>3300-8</a:t>
            </a:r>
          </a:p>
          <a:p>
            <a:r>
              <a:rPr lang="en-US" sz="2400" dirty="0" err="1"/>
              <a:t>Martow</a:t>
            </a:r>
            <a:r>
              <a:rPr lang="en-US" sz="2400" dirty="0"/>
              <a:t> E, Klein A, Green MS. Sense and sensitivity: P-wave </a:t>
            </a:r>
            <a:r>
              <a:rPr lang="en-US" sz="2400" dirty="0" err="1"/>
              <a:t>oversensing</a:t>
            </a:r>
            <a:r>
              <a:rPr lang="en-US" sz="2400" dirty="0"/>
              <a:t> causing inhibition in a dual-chamber pacemaker and practical considerations. </a:t>
            </a:r>
            <a:r>
              <a:rPr lang="en-US" sz="2400" dirty="0" err="1"/>
              <a:t>HeartRhythm</a:t>
            </a:r>
            <a:r>
              <a:rPr lang="en-US" sz="2400" dirty="0"/>
              <a:t> Case Rep. 2021 May 15</a:t>
            </a:r>
            <a:endParaRPr lang="en-IN" sz="2200" dirty="0"/>
          </a:p>
        </p:txBody>
      </p:sp>
    </p:spTree>
    <p:extLst>
      <p:ext uri="{BB962C8B-B14F-4D97-AF65-F5344CB8AC3E}">
        <p14:creationId xmlns:p14="http://schemas.microsoft.com/office/powerpoint/2010/main" val="51376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7"/>
          <p:cNvSpPr>
            <a:spLocks noChangeArrowheads="1"/>
          </p:cNvSpPr>
          <p:nvPr/>
        </p:nvSpPr>
        <p:spPr bwMode="auto">
          <a:xfrm>
            <a:off x="3048000" y="3733800"/>
            <a:ext cx="21336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PVARP</a:t>
            </a:r>
          </a:p>
        </p:txBody>
      </p:sp>
      <p:sp>
        <p:nvSpPr>
          <p:cNvPr id="184323" name="Rectangle 4"/>
          <p:cNvSpPr>
            <a:spLocks noGrp="1" noChangeArrowheads="1"/>
          </p:cNvSpPr>
          <p:nvPr>
            <p:ph type="title"/>
          </p:nvPr>
        </p:nvSpPr>
        <p:spPr/>
        <p:txBody>
          <a:bodyPr>
            <a:normAutofit fontScale="90000"/>
          </a:bodyPr>
          <a:lstStyle/>
          <a:p>
            <a:endParaRPr lang="en-US" altLang="en-US" i="1" dirty="0"/>
          </a:p>
        </p:txBody>
      </p:sp>
      <p:sp>
        <p:nvSpPr>
          <p:cNvPr id="2" name="Text Placeholder 1"/>
          <p:cNvSpPr>
            <a:spLocks noGrp="1"/>
          </p:cNvSpPr>
          <p:nvPr>
            <p:ph type="body" sz="quarter" idx="13"/>
          </p:nvPr>
        </p:nvSpPr>
        <p:spPr/>
        <p:txBody>
          <a:bodyPr/>
          <a:lstStyle/>
          <a:p>
            <a:endParaRPr lang="en-US" dirty="0"/>
          </a:p>
        </p:txBody>
      </p:sp>
      <p:sp>
        <p:nvSpPr>
          <p:cNvPr id="184324" name="Freeform 7"/>
          <p:cNvSpPr>
            <a:spLocks/>
          </p:cNvSpPr>
          <p:nvPr/>
        </p:nvSpPr>
        <p:spPr bwMode="auto">
          <a:xfrm>
            <a:off x="1998663" y="1219200"/>
            <a:ext cx="6334125" cy="2136775"/>
          </a:xfrm>
          <a:custGeom>
            <a:avLst/>
            <a:gdLst>
              <a:gd name="T0" fmla="*/ 0 w 3990"/>
              <a:gd name="T1" fmla="*/ 2147483647 h 1346"/>
              <a:gd name="T2" fmla="*/ 2147483647 w 3990"/>
              <a:gd name="T3" fmla="*/ 2147483647 h 1346"/>
              <a:gd name="T4" fmla="*/ 2147483647 w 3990"/>
              <a:gd name="T5" fmla="*/ 2147483647 h 1346"/>
              <a:gd name="T6" fmla="*/ 2147483647 w 3990"/>
              <a:gd name="T7" fmla="*/ 2147483647 h 1346"/>
              <a:gd name="T8" fmla="*/ 2147483647 w 3990"/>
              <a:gd name="T9" fmla="*/ 2147483647 h 1346"/>
              <a:gd name="T10" fmla="*/ 2147483647 w 3990"/>
              <a:gd name="T11" fmla="*/ 2147483647 h 1346"/>
              <a:gd name="T12" fmla="*/ 2147483647 w 3990"/>
              <a:gd name="T13" fmla="*/ 2147483647 h 1346"/>
              <a:gd name="T14" fmla="*/ 2147483647 w 3990"/>
              <a:gd name="T15" fmla="*/ 2147483647 h 1346"/>
              <a:gd name="T16" fmla="*/ 2147483647 w 3990"/>
              <a:gd name="T17" fmla="*/ 2147483647 h 1346"/>
              <a:gd name="T18" fmla="*/ 2147483647 w 3990"/>
              <a:gd name="T19" fmla="*/ 2147483647 h 1346"/>
              <a:gd name="T20" fmla="*/ 2147483647 w 3990"/>
              <a:gd name="T21" fmla="*/ 2147483647 h 1346"/>
              <a:gd name="T22" fmla="*/ 2147483647 w 3990"/>
              <a:gd name="T23" fmla="*/ 2147483647 h 1346"/>
              <a:gd name="T24" fmla="*/ 2147483647 w 3990"/>
              <a:gd name="T25" fmla="*/ 2147483647 h 1346"/>
              <a:gd name="T26" fmla="*/ 2147483647 w 3990"/>
              <a:gd name="T27" fmla="*/ 2147483647 h 1346"/>
              <a:gd name="T28" fmla="*/ 2147483647 w 3990"/>
              <a:gd name="T29" fmla="*/ 2147483647 h 1346"/>
              <a:gd name="T30" fmla="*/ 2147483647 w 3990"/>
              <a:gd name="T31" fmla="*/ 2147483647 h 1346"/>
              <a:gd name="T32" fmla="*/ 2147483647 w 3990"/>
              <a:gd name="T33" fmla="*/ 2147483647 h 1346"/>
              <a:gd name="T34" fmla="*/ 2147483647 w 3990"/>
              <a:gd name="T35" fmla="*/ 2147483647 h 13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0" h="1346">
                <a:moveTo>
                  <a:pt x="0" y="857"/>
                </a:moveTo>
                <a:cubicBezTo>
                  <a:pt x="23" y="752"/>
                  <a:pt x="47" y="647"/>
                  <a:pt x="86" y="644"/>
                </a:cubicBezTo>
                <a:cubicBezTo>
                  <a:pt x="125" y="641"/>
                  <a:pt x="182" y="805"/>
                  <a:pt x="235" y="836"/>
                </a:cubicBezTo>
                <a:cubicBezTo>
                  <a:pt x="288" y="867"/>
                  <a:pt x="359" y="833"/>
                  <a:pt x="405" y="828"/>
                </a:cubicBezTo>
                <a:cubicBezTo>
                  <a:pt x="451" y="823"/>
                  <a:pt x="475" y="802"/>
                  <a:pt x="512" y="807"/>
                </a:cubicBezTo>
                <a:cubicBezTo>
                  <a:pt x="549" y="812"/>
                  <a:pt x="607" y="983"/>
                  <a:pt x="630" y="857"/>
                </a:cubicBezTo>
                <a:cubicBezTo>
                  <a:pt x="653" y="731"/>
                  <a:pt x="636" y="0"/>
                  <a:pt x="650" y="50"/>
                </a:cubicBezTo>
                <a:cubicBezTo>
                  <a:pt x="664" y="100"/>
                  <a:pt x="698" y="972"/>
                  <a:pt x="714" y="1159"/>
                </a:cubicBezTo>
                <a:cubicBezTo>
                  <a:pt x="730" y="1346"/>
                  <a:pt x="721" y="1221"/>
                  <a:pt x="746" y="1170"/>
                </a:cubicBezTo>
                <a:cubicBezTo>
                  <a:pt x="771" y="1119"/>
                  <a:pt x="819" y="902"/>
                  <a:pt x="864" y="850"/>
                </a:cubicBezTo>
                <a:cubicBezTo>
                  <a:pt x="909" y="798"/>
                  <a:pt x="958" y="878"/>
                  <a:pt x="1013" y="860"/>
                </a:cubicBezTo>
                <a:cubicBezTo>
                  <a:pt x="1068" y="842"/>
                  <a:pt x="1132" y="795"/>
                  <a:pt x="1194" y="743"/>
                </a:cubicBezTo>
                <a:cubicBezTo>
                  <a:pt x="1256" y="691"/>
                  <a:pt x="1313" y="535"/>
                  <a:pt x="1386" y="551"/>
                </a:cubicBezTo>
                <a:cubicBezTo>
                  <a:pt x="1459" y="567"/>
                  <a:pt x="1529" y="802"/>
                  <a:pt x="1632" y="839"/>
                </a:cubicBezTo>
                <a:cubicBezTo>
                  <a:pt x="1735" y="876"/>
                  <a:pt x="1897" y="777"/>
                  <a:pt x="2005" y="775"/>
                </a:cubicBezTo>
                <a:cubicBezTo>
                  <a:pt x="2113" y="773"/>
                  <a:pt x="2090" y="818"/>
                  <a:pt x="2282" y="828"/>
                </a:cubicBezTo>
                <a:cubicBezTo>
                  <a:pt x="2474" y="838"/>
                  <a:pt x="2873" y="835"/>
                  <a:pt x="3158" y="836"/>
                </a:cubicBezTo>
                <a:cubicBezTo>
                  <a:pt x="3443" y="837"/>
                  <a:pt x="3853" y="836"/>
                  <a:pt x="3990" y="836"/>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84325" name="Text Box 6"/>
          <p:cNvSpPr txBox="1">
            <a:spLocks noChangeArrowheads="1"/>
          </p:cNvSpPr>
          <p:nvPr/>
        </p:nvSpPr>
        <p:spPr bwMode="auto">
          <a:xfrm>
            <a:off x="376196" y="5607050"/>
            <a:ext cx="12891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a:spcBef>
                <a:spcPct val="0"/>
              </a:spcBef>
              <a:buFontTx/>
              <a:buNone/>
            </a:pPr>
            <a:r>
              <a:rPr lang="en-US" altLang="en-US" sz="1800" b="0" dirty="0">
                <a:solidFill>
                  <a:srgbClr val="000000"/>
                </a:solidFill>
                <a:latin typeface="+mn-lt"/>
                <a:ea typeface="MS PGothic" pitchFamily="34" charset="-128"/>
              </a:rPr>
              <a:t>Ventricular</a:t>
            </a:r>
          </a:p>
          <a:p>
            <a:pPr algn="ctr">
              <a:spcBef>
                <a:spcPct val="0"/>
              </a:spcBef>
              <a:buFontTx/>
              <a:buNone/>
            </a:pPr>
            <a:r>
              <a:rPr lang="en-US" altLang="en-US" sz="1800" b="0" dirty="0">
                <a:solidFill>
                  <a:srgbClr val="000000"/>
                </a:solidFill>
                <a:latin typeface="+mn-lt"/>
                <a:ea typeface="MS PGothic" pitchFamily="34" charset="-128"/>
              </a:rPr>
              <a:t>Channel</a:t>
            </a:r>
            <a:endParaRPr lang="en-US" altLang="en-US" sz="1400" b="0" dirty="0">
              <a:solidFill>
                <a:srgbClr val="000000"/>
              </a:solidFill>
              <a:latin typeface="+mn-lt"/>
              <a:ea typeface="MS PGothic" pitchFamily="34" charset="-128"/>
            </a:endParaRPr>
          </a:p>
        </p:txBody>
      </p:sp>
      <p:sp>
        <p:nvSpPr>
          <p:cNvPr id="184326" name="Rectangle 15"/>
          <p:cNvSpPr>
            <a:spLocks noChangeArrowheads="1"/>
          </p:cNvSpPr>
          <p:nvPr/>
        </p:nvSpPr>
        <p:spPr bwMode="auto">
          <a:xfrm>
            <a:off x="1905000" y="5334000"/>
            <a:ext cx="76200" cy="914400"/>
          </a:xfrm>
          <a:prstGeom prst="rect">
            <a:avLst/>
          </a:prstGeom>
          <a:solidFill>
            <a:srgbClr val="E35200"/>
          </a:solidFill>
          <a:ln w="9525">
            <a:solidFill>
              <a:srgbClr val="E35200"/>
            </a:solidFill>
            <a:miter lim="800000"/>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latin typeface="+mn-lt"/>
            </a:endParaRPr>
          </a:p>
        </p:txBody>
      </p:sp>
      <p:sp>
        <p:nvSpPr>
          <p:cNvPr id="290833" name="Rectangle 17"/>
          <p:cNvSpPr>
            <a:spLocks noChangeArrowheads="1"/>
          </p:cNvSpPr>
          <p:nvPr/>
        </p:nvSpPr>
        <p:spPr bwMode="auto">
          <a:xfrm>
            <a:off x="1905000" y="5638800"/>
            <a:ext cx="914400" cy="609600"/>
          </a:xfrm>
          <a:prstGeom prst="rect">
            <a:avLst/>
          </a:prstGeom>
          <a:solidFill>
            <a:schemeClr val="accent1"/>
          </a:solidFill>
          <a:ln w="9525">
            <a:solidFill>
              <a:schemeClr val="tx1"/>
            </a:solidFill>
            <a:miter lim="800000"/>
            <a:headEnd/>
            <a:tailEnd/>
          </a:ln>
          <a:effectLst/>
        </p:spPr>
        <p:txBody>
          <a:bodyPr wrap="none" anchor="ctr"/>
          <a:lstStyle/>
          <a:p>
            <a:pPr algn="r">
              <a:defRPr/>
            </a:pPr>
            <a:endParaRPr lang="en-US" dirty="0">
              <a:solidFill>
                <a:srgbClr val="FFCE00"/>
              </a:solidFill>
              <a:latin typeface="+mn-lt"/>
              <a:ea typeface="ヒラギノ角ゴ Pro W3" pitchFamily="-32" charset="-128"/>
            </a:endParaRPr>
          </a:p>
          <a:p>
            <a:pPr algn="r">
              <a:defRPr/>
            </a:pPr>
            <a:r>
              <a:rPr lang="en-US" dirty="0">
                <a:solidFill>
                  <a:srgbClr val="FFCE00"/>
                </a:solidFill>
                <a:latin typeface="+mn-lt"/>
                <a:ea typeface="ヒラギノ角ゴ Pro W3" pitchFamily="-32" charset="-128"/>
              </a:rPr>
              <a:t>VSP</a:t>
            </a:r>
          </a:p>
        </p:txBody>
      </p:sp>
      <p:sp>
        <p:nvSpPr>
          <p:cNvPr id="290834" name="Rectangle 18"/>
          <p:cNvSpPr>
            <a:spLocks noChangeArrowheads="1"/>
          </p:cNvSpPr>
          <p:nvPr/>
        </p:nvSpPr>
        <p:spPr bwMode="auto">
          <a:xfrm>
            <a:off x="1919288" y="5638800"/>
            <a:ext cx="685800" cy="304800"/>
          </a:xfrm>
          <a:prstGeom prst="rect">
            <a:avLst/>
          </a:prstGeom>
          <a:solidFill>
            <a:schemeClr val="accent2">
              <a:lumMod val="75000"/>
            </a:schemeClr>
          </a:solidFill>
          <a:ln w="9525">
            <a:solidFill>
              <a:schemeClr val="tx1"/>
            </a:solidFill>
            <a:miter lim="800000"/>
            <a:headEnd/>
            <a:tailEnd/>
          </a:ln>
          <a:effectLst/>
          <a:extLst/>
        </p:spPr>
        <p:txBody>
          <a:bodyPr wrap="none" anchor="ctr"/>
          <a:lstStyle/>
          <a:p>
            <a:pPr algn="ctr">
              <a:defRPr/>
            </a:pPr>
            <a:r>
              <a:rPr lang="en-US" dirty="0">
                <a:solidFill>
                  <a:schemeClr val="bg1"/>
                </a:solidFill>
                <a:latin typeface="+mn-lt"/>
                <a:ea typeface="ヒラギノ角ゴ Pro W3" pitchFamily="-32" charset="-128"/>
              </a:rPr>
              <a:t>PAVB</a:t>
            </a:r>
          </a:p>
        </p:txBody>
      </p:sp>
      <p:sp>
        <p:nvSpPr>
          <p:cNvPr id="184329" name="Rectangle 3"/>
          <p:cNvSpPr>
            <a:spLocks noChangeArrowheads="1"/>
          </p:cNvSpPr>
          <p:nvPr/>
        </p:nvSpPr>
        <p:spPr bwMode="auto">
          <a:xfrm>
            <a:off x="1905000" y="3443288"/>
            <a:ext cx="76200" cy="685800"/>
          </a:xfrm>
          <a:prstGeom prst="rect">
            <a:avLst/>
          </a:prstGeom>
          <a:solidFill>
            <a:srgbClr val="E35200"/>
          </a:solidFill>
          <a:ln w="9525">
            <a:solidFill>
              <a:srgbClr val="E35200"/>
            </a:solidFill>
            <a:miter lim="800000"/>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latin typeface="+mn-lt"/>
            </a:endParaRPr>
          </a:p>
        </p:txBody>
      </p:sp>
      <p:sp>
        <p:nvSpPr>
          <p:cNvPr id="184330" name="Text Box 5"/>
          <p:cNvSpPr txBox="1">
            <a:spLocks noChangeArrowheads="1"/>
          </p:cNvSpPr>
          <p:nvPr/>
        </p:nvSpPr>
        <p:spPr bwMode="auto">
          <a:xfrm>
            <a:off x="76200" y="3733800"/>
            <a:ext cx="1674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a:spcBef>
                <a:spcPct val="0"/>
              </a:spcBef>
              <a:buFontTx/>
              <a:buNone/>
            </a:pPr>
            <a:r>
              <a:rPr lang="en-US" altLang="en-US" sz="1800" b="0" dirty="0">
                <a:solidFill>
                  <a:srgbClr val="000000"/>
                </a:solidFill>
                <a:latin typeface="+mn-lt"/>
                <a:ea typeface="MS PGothic" pitchFamily="34" charset="-128"/>
              </a:rPr>
              <a:t>Atrial Channel</a:t>
            </a:r>
            <a:endParaRPr lang="en-US" altLang="en-US" sz="2000" b="0" dirty="0">
              <a:solidFill>
                <a:srgbClr val="000000"/>
              </a:solidFill>
              <a:latin typeface="+mn-lt"/>
              <a:ea typeface="MS PGothic" pitchFamily="34" charset="-128"/>
            </a:endParaRPr>
          </a:p>
        </p:txBody>
      </p:sp>
      <p:sp>
        <p:nvSpPr>
          <p:cNvPr id="290825" name="Rectangle 9"/>
          <p:cNvSpPr>
            <a:spLocks noChangeArrowheads="1"/>
          </p:cNvSpPr>
          <p:nvPr/>
        </p:nvSpPr>
        <p:spPr bwMode="auto">
          <a:xfrm>
            <a:off x="1905000" y="3748088"/>
            <a:ext cx="10668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AV</a:t>
            </a:r>
          </a:p>
        </p:txBody>
      </p:sp>
      <p:sp>
        <p:nvSpPr>
          <p:cNvPr id="290826" name="Rectangle 10"/>
          <p:cNvSpPr>
            <a:spLocks noChangeArrowheads="1"/>
          </p:cNvSpPr>
          <p:nvPr/>
        </p:nvSpPr>
        <p:spPr bwMode="auto">
          <a:xfrm>
            <a:off x="1905000" y="3748088"/>
            <a:ext cx="457200" cy="304800"/>
          </a:xfrm>
          <a:prstGeom prst="rect">
            <a:avLst/>
          </a:prstGeom>
          <a:solidFill>
            <a:schemeClr val="accent2">
              <a:lumMod val="75000"/>
            </a:schemeClr>
          </a:solidFill>
          <a:ln w="9525">
            <a:solidFill>
              <a:schemeClr val="tx1"/>
            </a:solidFill>
            <a:miter lim="800000"/>
            <a:headEnd/>
            <a:tailEnd/>
          </a:ln>
          <a:effectLst/>
          <a:extLst/>
        </p:spPr>
        <p:txBody>
          <a:bodyPr wrap="none" anchor="ctr"/>
          <a:lstStyle/>
          <a:p>
            <a:pPr algn="ctr">
              <a:defRPr/>
            </a:pPr>
            <a:r>
              <a:rPr lang="en-US" dirty="0">
                <a:solidFill>
                  <a:schemeClr val="bg1"/>
                </a:solidFill>
                <a:latin typeface="+mn-lt"/>
                <a:ea typeface="ヒラギノ角ゴ Pro W3" pitchFamily="-32" charset="-128"/>
              </a:rPr>
              <a:t>AB</a:t>
            </a:r>
          </a:p>
        </p:txBody>
      </p:sp>
      <p:sp>
        <p:nvSpPr>
          <p:cNvPr id="290827" name="Rectangle 11"/>
          <p:cNvSpPr>
            <a:spLocks noChangeArrowheads="1"/>
          </p:cNvSpPr>
          <p:nvPr/>
        </p:nvSpPr>
        <p:spPr bwMode="auto">
          <a:xfrm>
            <a:off x="3048000" y="3748088"/>
            <a:ext cx="762000" cy="304800"/>
          </a:xfrm>
          <a:prstGeom prst="rect">
            <a:avLst/>
          </a:prstGeom>
          <a:solidFill>
            <a:schemeClr val="accent2">
              <a:lumMod val="75000"/>
            </a:schemeClr>
          </a:solidFill>
          <a:ln w="9525">
            <a:solidFill>
              <a:schemeClr val="tx1"/>
            </a:solidFill>
            <a:miter lim="800000"/>
            <a:headEnd/>
            <a:tailEnd/>
          </a:ln>
          <a:effectLst/>
          <a:extLst/>
        </p:spPr>
        <p:txBody>
          <a:bodyPr wrap="none" anchor="ctr"/>
          <a:lstStyle/>
          <a:p>
            <a:pPr algn="ctr">
              <a:defRPr/>
            </a:pPr>
            <a:r>
              <a:rPr lang="en-US" dirty="0">
                <a:solidFill>
                  <a:schemeClr val="bg1"/>
                </a:solidFill>
                <a:latin typeface="+mn-lt"/>
                <a:ea typeface="ヒラギノ角ゴ Pro W3" pitchFamily="-32" charset="-128"/>
              </a:rPr>
              <a:t>PVAB</a:t>
            </a:r>
          </a:p>
        </p:txBody>
      </p:sp>
      <p:sp>
        <p:nvSpPr>
          <p:cNvPr id="184334" name="Rectangle 12"/>
          <p:cNvSpPr>
            <a:spLocks noChangeArrowheads="1"/>
          </p:cNvSpPr>
          <p:nvPr/>
        </p:nvSpPr>
        <p:spPr bwMode="auto">
          <a:xfrm>
            <a:off x="2971800" y="3443288"/>
            <a:ext cx="76200" cy="6858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latin typeface="+mn-lt"/>
            </a:endParaRPr>
          </a:p>
        </p:txBody>
      </p:sp>
      <p:sp>
        <p:nvSpPr>
          <p:cNvPr id="34" name="Text Box 11"/>
          <p:cNvSpPr txBox="1">
            <a:spLocks noChangeArrowheads="1"/>
          </p:cNvSpPr>
          <p:nvPr/>
        </p:nvSpPr>
        <p:spPr bwMode="auto">
          <a:xfrm>
            <a:off x="1262063" y="3119438"/>
            <a:ext cx="1252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a:spcBef>
                <a:spcPct val="0"/>
              </a:spcBef>
              <a:buFontTx/>
              <a:buNone/>
            </a:pPr>
            <a:r>
              <a:rPr lang="en-US" altLang="en-US" sz="2000" dirty="0">
                <a:latin typeface="+mn-lt"/>
                <a:ea typeface="MS PGothic" pitchFamily="34" charset="-128"/>
              </a:rPr>
              <a:t>AS</a:t>
            </a:r>
            <a:r>
              <a:rPr lang="en-US" altLang="en-US" sz="2000" b="0" dirty="0">
                <a:latin typeface="+mn-lt"/>
                <a:ea typeface="MS PGothic" pitchFamily="34" charset="-128"/>
              </a:rPr>
              <a:t> or </a:t>
            </a:r>
            <a:r>
              <a:rPr lang="en-US" altLang="en-US" sz="2000" dirty="0">
                <a:latin typeface="+mn-lt"/>
                <a:ea typeface="MS PGothic" pitchFamily="34" charset="-128"/>
              </a:rPr>
              <a:t>AP</a:t>
            </a:r>
            <a:endParaRPr lang="en-US" altLang="en-US" sz="2800" dirty="0">
              <a:latin typeface="+mn-lt"/>
              <a:ea typeface="MS PGothic" pitchFamily="34" charset="-128"/>
            </a:endParaRPr>
          </a:p>
        </p:txBody>
      </p:sp>
      <p:sp>
        <p:nvSpPr>
          <p:cNvPr id="35" name="Text Box 11"/>
          <p:cNvSpPr txBox="1">
            <a:spLocks noChangeArrowheads="1"/>
          </p:cNvSpPr>
          <p:nvPr/>
        </p:nvSpPr>
        <p:spPr bwMode="auto">
          <a:xfrm>
            <a:off x="3014663" y="3119438"/>
            <a:ext cx="1252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a:spcBef>
                <a:spcPct val="0"/>
              </a:spcBef>
              <a:buFontTx/>
              <a:buNone/>
            </a:pPr>
            <a:r>
              <a:rPr lang="en-US" altLang="en-US" sz="2000" dirty="0">
                <a:latin typeface="+mn-lt"/>
                <a:ea typeface="MS PGothic" pitchFamily="34" charset="-128"/>
              </a:rPr>
              <a:t>VS</a:t>
            </a:r>
            <a:r>
              <a:rPr lang="en-US" altLang="en-US" sz="2000" b="0" dirty="0">
                <a:latin typeface="+mn-lt"/>
                <a:ea typeface="MS PGothic" pitchFamily="34" charset="-128"/>
              </a:rPr>
              <a:t> or </a:t>
            </a:r>
            <a:r>
              <a:rPr lang="en-US" altLang="en-US" sz="2000" dirty="0">
                <a:latin typeface="+mn-lt"/>
                <a:ea typeface="MS PGothic" pitchFamily="34" charset="-128"/>
              </a:rPr>
              <a:t>VP</a:t>
            </a:r>
            <a:endParaRPr lang="en-US" altLang="en-US" sz="2800" dirty="0">
              <a:latin typeface="+mn-lt"/>
              <a:ea typeface="MS PGothic" pitchFamily="34" charset="-128"/>
            </a:endParaRPr>
          </a:p>
        </p:txBody>
      </p:sp>
      <p:sp>
        <p:nvSpPr>
          <p:cNvPr id="36" name="Text Box 11"/>
          <p:cNvSpPr txBox="1">
            <a:spLocks noChangeArrowheads="1"/>
          </p:cNvSpPr>
          <p:nvPr/>
        </p:nvSpPr>
        <p:spPr bwMode="auto">
          <a:xfrm>
            <a:off x="1457094" y="5103018"/>
            <a:ext cx="1252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a:spcBef>
                <a:spcPct val="0"/>
              </a:spcBef>
              <a:buFontTx/>
              <a:buNone/>
            </a:pPr>
            <a:r>
              <a:rPr lang="en-US" altLang="en-US" dirty="0">
                <a:latin typeface="+mn-lt"/>
                <a:ea typeface="MS PGothic" pitchFamily="34" charset="-128"/>
              </a:rPr>
              <a:t>AP</a:t>
            </a:r>
            <a:endParaRPr lang="en-US" altLang="en-US" sz="3200" dirty="0">
              <a:latin typeface="+mn-lt"/>
              <a:ea typeface="MS PGothic" pitchFamily="34" charset="-128"/>
            </a:endParaRPr>
          </a:p>
        </p:txBody>
      </p:sp>
      <p:sp>
        <p:nvSpPr>
          <p:cNvPr id="4" name="TextBox 3"/>
          <p:cNvSpPr txBox="1"/>
          <p:nvPr/>
        </p:nvSpPr>
        <p:spPr>
          <a:xfrm>
            <a:off x="48491" y="4139152"/>
            <a:ext cx="8294194" cy="646331"/>
          </a:xfrm>
          <a:prstGeom prst="rect">
            <a:avLst/>
          </a:prstGeom>
          <a:noFill/>
        </p:spPr>
        <p:txBody>
          <a:bodyPr wrap="none" rtlCol="0">
            <a:spAutoFit/>
          </a:bodyPr>
          <a:lstStyle/>
          <a:p>
            <a:r>
              <a:rPr lang="en-US" altLang="en-US" dirty="0"/>
              <a:t>Atrial Blanking </a:t>
            </a:r>
            <a:r>
              <a:rPr lang="en-US" altLang="en-US" dirty="0" smtClean="0"/>
              <a:t>-sense </a:t>
            </a:r>
            <a:r>
              <a:rPr lang="en-US" altLang="en-US" dirty="0"/>
              <a:t>amplifier is not sensing. </a:t>
            </a:r>
            <a:endParaRPr lang="en-US" altLang="en-US" dirty="0" smtClean="0"/>
          </a:p>
          <a:p>
            <a:r>
              <a:rPr lang="en-US" altLang="en-US" dirty="0" smtClean="0"/>
              <a:t>prevents </a:t>
            </a:r>
            <a:r>
              <a:rPr lang="en-US" altLang="en-US" dirty="0"/>
              <a:t>the pacemaker from </a:t>
            </a:r>
            <a:r>
              <a:rPr lang="en-US" altLang="en-US" dirty="0" err="1"/>
              <a:t>oversensing</a:t>
            </a:r>
            <a:r>
              <a:rPr lang="en-US" altLang="en-US" dirty="0"/>
              <a:t> an atrial stimulus or the depolarizing atrium</a:t>
            </a:r>
            <a:endParaRPr lang="en-IN" dirty="0"/>
          </a:p>
        </p:txBody>
      </p:sp>
      <p:sp>
        <p:nvSpPr>
          <p:cNvPr id="6" name="TextBox 5"/>
          <p:cNvSpPr txBox="1"/>
          <p:nvPr/>
        </p:nvSpPr>
        <p:spPr>
          <a:xfrm>
            <a:off x="76200" y="4226003"/>
            <a:ext cx="7646452" cy="1107996"/>
          </a:xfrm>
          <a:prstGeom prst="rect">
            <a:avLst/>
          </a:prstGeom>
          <a:noFill/>
        </p:spPr>
        <p:txBody>
          <a:bodyPr wrap="none" rtlCol="0">
            <a:spAutoFit/>
          </a:bodyPr>
          <a:lstStyle/>
          <a:p>
            <a:r>
              <a:rPr lang="en-US" altLang="en-US" sz="1600" dirty="0"/>
              <a:t>AV Delay </a:t>
            </a:r>
            <a:r>
              <a:rPr lang="en-US" altLang="en-US" sz="1600" dirty="0" smtClean="0"/>
              <a:t>-period </a:t>
            </a:r>
            <a:r>
              <a:rPr lang="en-US" altLang="en-US" sz="1600" dirty="0"/>
              <a:t>from either an AS or AP event before the pacemaker paces the </a:t>
            </a:r>
            <a:r>
              <a:rPr lang="en-US" altLang="en-US" sz="1600" dirty="0" smtClean="0"/>
              <a:t>ventricle.</a:t>
            </a:r>
          </a:p>
          <a:p>
            <a:r>
              <a:rPr lang="en-US" altLang="en-US" sz="1600" dirty="0" smtClean="0"/>
              <a:t>PAV-programmed </a:t>
            </a:r>
            <a:r>
              <a:rPr lang="en-US" altLang="en-US" sz="1600" dirty="0"/>
              <a:t>30 </a:t>
            </a:r>
            <a:r>
              <a:rPr lang="en-US" altLang="en-US" sz="1600" dirty="0" err="1"/>
              <a:t>ms</a:t>
            </a:r>
            <a:r>
              <a:rPr lang="en-US" altLang="en-US" sz="1600" dirty="0"/>
              <a:t> longer than the </a:t>
            </a:r>
            <a:r>
              <a:rPr lang="en-US" altLang="en-US" sz="1600" dirty="0" smtClean="0"/>
              <a:t>SAV</a:t>
            </a:r>
          </a:p>
          <a:p>
            <a:r>
              <a:rPr lang="en-US" altLang="en-US" sz="1600" dirty="0" smtClean="0"/>
              <a:t>conduction </a:t>
            </a:r>
            <a:r>
              <a:rPr lang="en-US" altLang="en-US" sz="1600" dirty="0"/>
              <a:t>of the paced atrial beat to reach the left side of the heart.</a:t>
            </a:r>
          </a:p>
          <a:p>
            <a:endParaRPr lang="en-IN" dirty="0"/>
          </a:p>
        </p:txBody>
      </p:sp>
      <p:sp>
        <p:nvSpPr>
          <p:cNvPr id="8" name="TextBox 7"/>
          <p:cNvSpPr txBox="1"/>
          <p:nvPr/>
        </p:nvSpPr>
        <p:spPr>
          <a:xfrm>
            <a:off x="183335" y="4154452"/>
            <a:ext cx="4843505" cy="646331"/>
          </a:xfrm>
          <a:prstGeom prst="rect">
            <a:avLst/>
          </a:prstGeom>
          <a:noFill/>
        </p:spPr>
        <p:txBody>
          <a:bodyPr wrap="none" rtlCol="0">
            <a:spAutoFit/>
          </a:bodyPr>
          <a:lstStyle/>
          <a:p>
            <a:r>
              <a:rPr lang="en-US" altLang="en-US" dirty="0"/>
              <a:t>prevent sensing the ventricular beat in the </a:t>
            </a:r>
            <a:r>
              <a:rPr lang="en-US" altLang="en-US" dirty="0" smtClean="0"/>
              <a:t>atrium</a:t>
            </a:r>
          </a:p>
          <a:p>
            <a:r>
              <a:rPr lang="en-US" altLang="en-US" dirty="0" smtClean="0"/>
              <a:t>prevents -</a:t>
            </a:r>
            <a:r>
              <a:rPr lang="en-US" altLang="en-US" dirty="0" err="1" smtClean="0"/>
              <a:t>oversensing</a:t>
            </a:r>
            <a:r>
              <a:rPr lang="en-US" altLang="en-US" dirty="0"/>
              <a:t>.</a:t>
            </a:r>
            <a:endParaRPr lang="en-IN" dirty="0"/>
          </a:p>
        </p:txBody>
      </p:sp>
      <p:sp>
        <p:nvSpPr>
          <p:cNvPr id="10" name="TextBox 9"/>
          <p:cNvSpPr txBox="1"/>
          <p:nvPr/>
        </p:nvSpPr>
        <p:spPr>
          <a:xfrm>
            <a:off x="169025" y="4292951"/>
            <a:ext cx="3923959" cy="369332"/>
          </a:xfrm>
          <a:prstGeom prst="rect">
            <a:avLst/>
          </a:prstGeom>
          <a:noFill/>
        </p:spPr>
        <p:txBody>
          <a:bodyPr wrap="none" rtlCol="0">
            <a:spAutoFit/>
          </a:bodyPr>
          <a:lstStyle/>
          <a:p>
            <a:r>
              <a:rPr lang="en-US" altLang="en-US" dirty="0"/>
              <a:t>prevent sensing any retrograde p-waves</a:t>
            </a:r>
            <a:endParaRPr lang="en-IN" dirty="0"/>
          </a:p>
        </p:txBody>
      </p:sp>
    </p:spTree>
    <p:extLst>
      <p:ext uri="{BB962C8B-B14F-4D97-AF65-F5344CB8AC3E}">
        <p14:creationId xmlns:p14="http://schemas.microsoft.com/office/powerpoint/2010/main" val="3664111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4329"/>
                                        </p:tgtEl>
                                        <p:attrNameLst>
                                          <p:attrName>style.visibility</p:attrName>
                                        </p:attrNameLst>
                                      </p:cBhvr>
                                      <p:to>
                                        <p:strVal val="visible"/>
                                      </p:to>
                                    </p:set>
                                    <p:animEffect transition="in" filter="fade">
                                      <p:cBhvr>
                                        <p:cTn id="9" dur="500"/>
                                        <p:tgtEl>
                                          <p:spTgt spid="18432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84326"/>
                                        </p:tgtEl>
                                        <p:attrNameLst>
                                          <p:attrName>style.visibility</p:attrName>
                                        </p:attrNameLst>
                                      </p:cBhvr>
                                      <p:to>
                                        <p:strVal val="visible"/>
                                      </p:to>
                                    </p:set>
                                    <p:animEffect transition="in" filter="fade">
                                      <p:cBhvr>
                                        <p:cTn id="14" dur="500"/>
                                        <p:tgtEl>
                                          <p:spTgt spid="1843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0826"/>
                                        </p:tgtEl>
                                        <p:attrNameLst>
                                          <p:attrName>style.visibility</p:attrName>
                                        </p:attrNameLst>
                                      </p:cBhvr>
                                      <p:to>
                                        <p:strVal val="visible"/>
                                      </p:to>
                                    </p:set>
                                    <p:animEffect transition="in" filter="fade">
                                      <p:cBhvr>
                                        <p:cTn id="19" dur="500"/>
                                        <p:tgtEl>
                                          <p:spTgt spid="2908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0825"/>
                                        </p:tgtEl>
                                        <p:attrNameLst>
                                          <p:attrName>style.visibility</p:attrName>
                                        </p:attrNameLst>
                                      </p:cBhvr>
                                      <p:to>
                                        <p:strVal val="visible"/>
                                      </p:to>
                                    </p:set>
                                    <p:animEffect transition="in" filter="fade">
                                      <p:cBhvr>
                                        <p:cTn id="27" dur="500"/>
                                        <p:tgtEl>
                                          <p:spTgt spid="2908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0834"/>
                                        </p:tgtEl>
                                        <p:attrNameLst>
                                          <p:attrName>style.visibility</p:attrName>
                                        </p:attrNameLst>
                                      </p:cBhvr>
                                      <p:to>
                                        <p:strVal val="visible"/>
                                      </p:to>
                                    </p:set>
                                    <p:animEffect transition="in" filter="fade">
                                      <p:cBhvr>
                                        <p:cTn id="35" dur="500"/>
                                        <p:tgtEl>
                                          <p:spTgt spid="2908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0833"/>
                                        </p:tgtEl>
                                        <p:attrNameLst>
                                          <p:attrName>style.visibility</p:attrName>
                                        </p:attrNameLst>
                                      </p:cBhvr>
                                      <p:to>
                                        <p:strVal val="visible"/>
                                      </p:to>
                                    </p:set>
                                    <p:animEffect transition="in" filter="fade">
                                      <p:cBhvr>
                                        <p:cTn id="38" dur="500"/>
                                        <p:tgtEl>
                                          <p:spTgt spid="2908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4334"/>
                                        </p:tgtEl>
                                        <p:attrNameLst>
                                          <p:attrName>style.visibility</p:attrName>
                                        </p:attrNameLst>
                                      </p:cBhvr>
                                      <p:to>
                                        <p:strVal val="visible"/>
                                      </p:to>
                                    </p:set>
                                    <p:animEffect transition="in" filter="fade">
                                      <p:cBhvr>
                                        <p:cTn id="43" dur="500"/>
                                        <p:tgtEl>
                                          <p:spTgt spid="184334"/>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0827"/>
                                        </p:tgtEl>
                                        <p:attrNameLst>
                                          <p:attrName>style.visibility</p:attrName>
                                        </p:attrNameLst>
                                      </p:cBhvr>
                                      <p:to>
                                        <p:strVal val="visible"/>
                                      </p:to>
                                    </p:set>
                                    <p:animEffect transition="in" filter="fade">
                                      <p:cBhvr>
                                        <p:cTn id="50" dur="500"/>
                                        <p:tgtEl>
                                          <p:spTgt spid="2908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4326" grpId="0" animBg="1"/>
      <p:bldP spid="290833" grpId="0" animBg="1"/>
      <p:bldP spid="290834" grpId="0" animBg="1"/>
      <p:bldP spid="184329" grpId="0" animBg="1"/>
      <p:bldP spid="290825" grpId="0" animBg="1"/>
      <p:bldP spid="290826" grpId="0" animBg="1"/>
      <p:bldP spid="290827" grpId="0" animBg="1"/>
      <p:bldP spid="184334" grpId="0" animBg="1"/>
      <p:bldP spid="34" grpId="0"/>
      <p:bldP spid="35" grpId="0"/>
      <p:bldP spid="36" grpId="0"/>
      <p:bldP spid="4" grpId="0"/>
      <p:bldP spid="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b="1" dirty="0" smtClean="0"/>
              <a:t>TARP</a:t>
            </a:r>
            <a:r>
              <a:rPr lang="en-US" sz="2200" dirty="0" smtClean="0"/>
              <a:t>(total </a:t>
            </a:r>
            <a:r>
              <a:rPr lang="en-US" sz="2200" dirty="0"/>
              <a:t>atrial refractory </a:t>
            </a:r>
            <a:r>
              <a:rPr lang="en-US" sz="2200" dirty="0" smtClean="0"/>
              <a:t>period)</a:t>
            </a:r>
          </a:p>
          <a:p>
            <a:pPr marL="0" indent="0">
              <a:buNone/>
            </a:pPr>
            <a:r>
              <a:rPr lang="en-US" sz="2200" dirty="0" smtClean="0"/>
              <a:t>                      =</a:t>
            </a:r>
            <a:r>
              <a:rPr lang="en-US" sz="2200" b="1" dirty="0" smtClean="0"/>
              <a:t>PVARP +AVI </a:t>
            </a:r>
          </a:p>
          <a:p>
            <a:pPr marL="0" indent="0">
              <a:buNone/>
            </a:pPr>
            <a:endParaRPr lang="en-US" sz="2200" dirty="0"/>
          </a:p>
          <a:p>
            <a:pPr marL="0" indent="0">
              <a:buNone/>
            </a:pPr>
            <a:r>
              <a:rPr lang="en-US" sz="2200" dirty="0" smtClean="0"/>
              <a:t>limiting </a:t>
            </a:r>
            <a:r>
              <a:rPr lang="en-US" sz="2200" dirty="0"/>
              <a:t>factor for the maximum sensed atrial rate that the pacemaker can sense and, hence, track</a:t>
            </a:r>
            <a:endParaRPr lang="en-IN" sz="2200" dirty="0"/>
          </a:p>
        </p:txBody>
      </p:sp>
    </p:spTree>
    <p:extLst>
      <p:ext uri="{BB962C8B-B14F-4D97-AF65-F5344CB8AC3E}">
        <p14:creationId xmlns:p14="http://schemas.microsoft.com/office/powerpoint/2010/main" val="324632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956" t="21948" r="20674" b="13768"/>
          <a:stretch/>
        </p:blipFill>
        <p:spPr>
          <a:xfrm>
            <a:off x="152400" y="0"/>
            <a:ext cx="8991600" cy="6553200"/>
          </a:xfrm>
        </p:spPr>
      </p:pic>
      <p:sp>
        <p:nvSpPr>
          <p:cNvPr id="6" name="Arc 5"/>
          <p:cNvSpPr/>
          <p:nvPr/>
        </p:nvSpPr>
        <p:spPr>
          <a:xfrm>
            <a:off x="1371600" y="1295400"/>
            <a:ext cx="2514600" cy="1219200"/>
          </a:xfrm>
          <a:prstGeom prst="arc">
            <a:avLst>
              <a:gd name="adj1" fmla="val 21270803"/>
              <a:gd name="adj2" fmla="val 2122602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TextBox 6"/>
          <p:cNvSpPr txBox="1"/>
          <p:nvPr/>
        </p:nvSpPr>
        <p:spPr>
          <a:xfrm>
            <a:off x="2160049" y="2617365"/>
            <a:ext cx="945131" cy="523220"/>
          </a:xfrm>
          <a:prstGeom prst="rect">
            <a:avLst/>
          </a:prstGeom>
          <a:noFill/>
        </p:spPr>
        <p:txBody>
          <a:bodyPr wrap="none" rtlCol="0">
            <a:spAutoFit/>
          </a:bodyPr>
          <a:lstStyle/>
          <a:p>
            <a:r>
              <a:rPr lang="en-US" sz="2800" b="1" dirty="0" smtClean="0">
                <a:solidFill>
                  <a:srgbClr val="FF0000"/>
                </a:solidFill>
              </a:rPr>
              <a:t>TARP</a:t>
            </a:r>
            <a:endParaRPr lang="en-IN" sz="2800" b="1" dirty="0">
              <a:solidFill>
                <a:srgbClr val="FF0000"/>
              </a:solidFill>
            </a:endParaRPr>
          </a:p>
        </p:txBody>
      </p:sp>
    </p:spTree>
    <p:extLst>
      <p:ext uri="{BB962C8B-B14F-4D97-AF65-F5344CB8AC3E}">
        <p14:creationId xmlns:p14="http://schemas.microsoft.com/office/powerpoint/2010/main" val="402051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A paced with intrinsic AV conduction- </a:t>
            </a:r>
            <a:r>
              <a:rPr lang="en-US" sz="3500" dirty="0" err="1" smtClean="0"/>
              <a:t>ApVs</a:t>
            </a:r>
            <a:endParaRPr lang="en-IN"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2509194"/>
              </p:ext>
            </p:extLst>
          </p:nvPr>
        </p:nvGraphicFramePr>
        <p:xfrm>
          <a:off x="432433" y="4648199"/>
          <a:ext cx="8229600" cy="2209800"/>
        </p:xfrm>
        <a:graphic>
          <a:graphicData uri="http://schemas.openxmlformats.org/drawingml/2006/table">
            <a:tbl>
              <a:tblPr firstRow="1" bandRow="1">
                <a:tableStyleId>{5C22544A-7EE6-4342-B048-85BDC9FD1C3A}</a:tableStyleId>
              </a:tblPr>
              <a:tblGrid>
                <a:gridCol w="1219200"/>
                <a:gridCol w="7010400"/>
              </a:tblGrid>
              <a:tr h="736600">
                <a:tc>
                  <a:txBody>
                    <a:bodyPr/>
                    <a:lstStyle/>
                    <a:p>
                      <a:r>
                        <a:rPr lang="en-US" dirty="0" smtClean="0">
                          <a:solidFill>
                            <a:schemeClr val="tx1"/>
                          </a:solidFill>
                        </a:rPr>
                        <a:t>AV interval</a:t>
                      </a:r>
                      <a:endParaRPr lang="en-IN"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736600">
                <a:tc>
                  <a:txBody>
                    <a:bodyPr/>
                    <a:lstStyle/>
                    <a:p>
                      <a:r>
                        <a:rPr lang="en-US" dirty="0" smtClean="0">
                          <a:solidFill>
                            <a:schemeClr val="tx1"/>
                          </a:solidFill>
                        </a:rPr>
                        <a:t>VA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6600">
                <a:tc>
                  <a:txBody>
                    <a:bodyPr/>
                    <a:lstStyle/>
                    <a:p>
                      <a:r>
                        <a:rPr lang="en-US" dirty="0" smtClean="0">
                          <a:solidFill>
                            <a:schemeClr val="tx1"/>
                          </a:solidFill>
                        </a:rPr>
                        <a:t>LRL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52" name="Rectangle 51"/>
          <p:cNvSpPr/>
          <p:nvPr/>
        </p:nvSpPr>
        <p:spPr>
          <a:xfrm>
            <a:off x="2186721" y="6134100"/>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64" name="Rectangle 63"/>
          <p:cNvSpPr/>
          <p:nvPr/>
        </p:nvSpPr>
        <p:spPr>
          <a:xfrm>
            <a:off x="1894880" y="5029200"/>
            <a:ext cx="233825" cy="1925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5" name="Rectangle 64"/>
          <p:cNvSpPr/>
          <p:nvPr/>
        </p:nvSpPr>
        <p:spPr>
          <a:xfrm>
            <a:off x="3511587" y="5029200"/>
            <a:ext cx="270866" cy="19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6" name="Rectangle 65"/>
          <p:cNvSpPr/>
          <p:nvPr/>
        </p:nvSpPr>
        <p:spPr>
          <a:xfrm>
            <a:off x="5095281" y="5029200"/>
            <a:ext cx="270866" cy="192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7" name="Rectangle 66"/>
          <p:cNvSpPr/>
          <p:nvPr/>
        </p:nvSpPr>
        <p:spPr>
          <a:xfrm>
            <a:off x="6696097" y="4969549"/>
            <a:ext cx="270866" cy="23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8" name="Rectangle 67"/>
          <p:cNvSpPr/>
          <p:nvPr/>
        </p:nvSpPr>
        <p:spPr>
          <a:xfrm>
            <a:off x="2209073" y="5590189"/>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9" name="Rectangle 68"/>
          <p:cNvSpPr/>
          <p:nvPr/>
        </p:nvSpPr>
        <p:spPr>
          <a:xfrm>
            <a:off x="3782453" y="5600700"/>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0" name="Rectangle 69"/>
          <p:cNvSpPr/>
          <p:nvPr/>
        </p:nvSpPr>
        <p:spPr>
          <a:xfrm>
            <a:off x="5364362" y="5612524"/>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1" name="Rectangle 70"/>
          <p:cNvSpPr/>
          <p:nvPr/>
        </p:nvSpPr>
        <p:spPr>
          <a:xfrm>
            <a:off x="3791104" y="6412625"/>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72" name="Rectangle 71"/>
          <p:cNvSpPr/>
          <p:nvPr/>
        </p:nvSpPr>
        <p:spPr>
          <a:xfrm>
            <a:off x="5386835" y="6134100"/>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73" name="Rectangle 72"/>
          <p:cNvSpPr/>
          <p:nvPr/>
        </p:nvSpPr>
        <p:spPr>
          <a:xfrm>
            <a:off x="6982566" y="6526925"/>
            <a:ext cx="1595731"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74" name="Rectangle 73"/>
          <p:cNvSpPr/>
          <p:nvPr/>
        </p:nvSpPr>
        <p:spPr>
          <a:xfrm>
            <a:off x="6962551" y="5631605"/>
            <a:ext cx="1304401" cy="228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cxnSp>
        <p:nvCxnSpPr>
          <p:cNvPr id="59" name="Straight Connector 58"/>
          <p:cNvCxnSpPr/>
          <p:nvPr/>
        </p:nvCxnSpPr>
        <p:spPr>
          <a:xfrm>
            <a:off x="1626262" y="35052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1859624" y="34384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75" name="Straight Connector 74"/>
          <p:cNvCxnSpPr>
            <a:stCxn id="61" idx="2"/>
          </p:cNvCxnSpPr>
          <p:nvPr/>
        </p:nvCxnSpPr>
        <p:spPr>
          <a:xfrm>
            <a:off x="2021549" y="35051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128705" y="32004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82283" y="32004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235862" y="35052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43921" y="348621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2540662" y="335280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81" name="Straight Connector 80"/>
          <p:cNvCxnSpPr/>
          <p:nvPr/>
        </p:nvCxnSpPr>
        <p:spPr>
          <a:xfrm flipV="1">
            <a:off x="2712112" y="3467934"/>
            <a:ext cx="513135" cy="3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235862" y="3467032"/>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225247" y="3467934"/>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3458609" y="3401226"/>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85" name="Straight Connector 84"/>
          <p:cNvCxnSpPr>
            <a:stCxn id="84" idx="2"/>
          </p:cNvCxnSpPr>
          <p:nvPr/>
        </p:nvCxnSpPr>
        <p:spPr>
          <a:xfrm>
            <a:off x="3620534" y="3467933"/>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3727690" y="3163134"/>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81268" y="3163134"/>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834847" y="3467934"/>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42906" y="3448947"/>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4139647" y="3315534"/>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91" name="Straight Connector 90"/>
          <p:cNvCxnSpPr/>
          <p:nvPr/>
        </p:nvCxnSpPr>
        <p:spPr>
          <a:xfrm>
            <a:off x="4311097" y="3434579"/>
            <a:ext cx="557965" cy="3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834847" y="3429766"/>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4754762" y="3429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Freeform 93"/>
          <p:cNvSpPr/>
          <p:nvPr/>
        </p:nvSpPr>
        <p:spPr>
          <a:xfrm>
            <a:off x="4988124" y="33622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95" name="Straight Connector 94"/>
          <p:cNvCxnSpPr>
            <a:stCxn id="94" idx="2"/>
          </p:cNvCxnSpPr>
          <p:nvPr/>
        </p:nvCxnSpPr>
        <p:spPr>
          <a:xfrm>
            <a:off x="5150049" y="34289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257205" y="31242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10783" y="31242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364362" y="34290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472421" y="341001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5669162" y="327660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01" name="Straight Connector 100"/>
          <p:cNvCxnSpPr/>
          <p:nvPr/>
        </p:nvCxnSpPr>
        <p:spPr>
          <a:xfrm flipV="1">
            <a:off x="5840612" y="3382240"/>
            <a:ext cx="495618" cy="134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364362" y="3390832"/>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6221930" y="337265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103"/>
          <p:cNvSpPr/>
          <p:nvPr/>
        </p:nvSpPr>
        <p:spPr>
          <a:xfrm>
            <a:off x="6455292" y="330594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05" name="Straight Connector 104"/>
          <p:cNvCxnSpPr>
            <a:stCxn id="104" idx="2"/>
          </p:cNvCxnSpPr>
          <p:nvPr/>
        </p:nvCxnSpPr>
        <p:spPr>
          <a:xfrm>
            <a:off x="6617217" y="337264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6724373" y="306785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777951" y="306785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831530" y="337265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939589" y="335366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Freeform 109"/>
          <p:cNvSpPr/>
          <p:nvPr/>
        </p:nvSpPr>
        <p:spPr>
          <a:xfrm>
            <a:off x="7136330" y="322025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11" name="Straight Connector 110"/>
          <p:cNvCxnSpPr/>
          <p:nvPr/>
        </p:nvCxnSpPr>
        <p:spPr>
          <a:xfrm>
            <a:off x="7307780" y="3339295"/>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6831530" y="3334482"/>
            <a:ext cx="136634" cy="190568"/>
          </a:xfrm>
          <a:prstGeom prst="line">
            <a:avLst/>
          </a:prstGeom>
        </p:spPr>
        <p:style>
          <a:lnRef idx="1">
            <a:schemeClr val="dk1"/>
          </a:lnRef>
          <a:fillRef idx="0">
            <a:schemeClr val="dk1"/>
          </a:fillRef>
          <a:effectRef idx="0">
            <a:schemeClr val="dk1"/>
          </a:effectRef>
          <a:fontRef idx="minor">
            <a:schemeClr val="tx1"/>
          </a:fontRef>
        </p:style>
      </p:cxnSp>
      <p:sp>
        <p:nvSpPr>
          <p:cNvPr id="34" name="Rectangle 33"/>
          <p:cNvSpPr/>
          <p:nvPr/>
        </p:nvSpPr>
        <p:spPr>
          <a:xfrm>
            <a:off x="2128705" y="5029200"/>
            <a:ext cx="107157" cy="1925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112"/>
          <p:cNvSpPr/>
          <p:nvPr/>
        </p:nvSpPr>
        <p:spPr>
          <a:xfrm>
            <a:off x="3754480" y="5029200"/>
            <a:ext cx="107176" cy="1925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Rectangle 113"/>
          <p:cNvSpPr/>
          <p:nvPr/>
        </p:nvSpPr>
        <p:spPr>
          <a:xfrm>
            <a:off x="5361176" y="5029200"/>
            <a:ext cx="71503" cy="1925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114"/>
          <p:cNvSpPr/>
          <p:nvPr/>
        </p:nvSpPr>
        <p:spPr>
          <a:xfrm>
            <a:off x="6961122" y="4961665"/>
            <a:ext cx="107157" cy="2477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3782453" y="6134100"/>
            <a:ext cx="120711" cy="228600"/>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5386835" y="6412625"/>
            <a:ext cx="114161" cy="228600"/>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6968164" y="6134100"/>
            <a:ext cx="100115" cy="228600"/>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p:cNvCxnSpPr/>
          <p:nvPr/>
        </p:nvCxnSpPr>
        <p:spPr>
          <a:xfrm>
            <a:off x="1854862" y="3220250"/>
            <a:ext cx="0" cy="437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53847" y="3163134"/>
            <a:ext cx="0" cy="4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983362" y="3124200"/>
            <a:ext cx="0" cy="496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450530" y="3067850"/>
            <a:ext cx="0" cy="476284"/>
          </a:xfrm>
          <a:prstGeom prst="line">
            <a:avLst/>
          </a:prstGeom>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691138" y="3620335"/>
            <a:ext cx="439544" cy="369332"/>
          </a:xfrm>
          <a:prstGeom prst="rect">
            <a:avLst/>
          </a:prstGeom>
          <a:noFill/>
        </p:spPr>
        <p:txBody>
          <a:bodyPr wrap="none" rtlCol="0">
            <a:spAutoFit/>
          </a:bodyPr>
          <a:lstStyle/>
          <a:p>
            <a:r>
              <a:rPr lang="en-US" dirty="0" err="1" smtClean="0"/>
              <a:t>Ap</a:t>
            </a:r>
            <a:endParaRPr lang="en-IN" dirty="0"/>
          </a:p>
        </p:txBody>
      </p:sp>
    </p:spTree>
    <p:extLst>
      <p:ext uri="{BB962C8B-B14F-4D97-AF65-F5344CB8AC3E}">
        <p14:creationId xmlns:p14="http://schemas.microsoft.com/office/powerpoint/2010/main" val="188904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6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600"/>
                                        <p:tgtEl>
                                          <p:spTgt spid="1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600"/>
                                        <p:tgtEl>
                                          <p:spTgt spid="1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600"/>
                                        <p:tgtEl>
                                          <p:spTgt spid="1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34" grpId="0" animBg="1"/>
      <p:bldP spid="113" grpId="0" animBg="1"/>
      <p:bldP spid="114" grpId="0" animBg="1"/>
      <p:bldP spid="11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P wave tracking- </a:t>
            </a:r>
            <a:r>
              <a:rPr lang="en-US" sz="3500" dirty="0" err="1" smtClean="0"/>
              <a:t>AsVp</a:t>
            </a:r>
            <a:endParaRPr lang="en-IN"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4443926"/>
              </p:ext>
            </p:extLst>
          </p:nvPr>
        </p:nvGraphicFramePr>
        <p:xfrm>
          <a:off x="381000" y="5105400"/>
          <a:ext cx="8229600" cy="1112520"/>
        </p:xfrm>
        <a:graphic>
          <a:graphicData uri="http://schemas.openxmlformats.org/drawingml/2006/table">
            <a:tbl>
              <a:tblPr firstRow="1" bandRow="1">
                <a:tableStyleId>{5C22544A-7EE6-4342-B048-85BDC9FD1C3A}</a:tableStyleId>
              </a:tblPr>
              <a:tblGrid>
                <a:gridCol w="1447800"/>
                <a:gridCol w="6781800"/>
              </a:tblGrid>
              <a:tr h="370840">
                <a:tc>
                  <a:txBody>
                    <a:bodyPr/>
                    <a:lstStyle/>
                    <a:p>
                      <a:r>
                        <a:rPr lang="en-US" dirty="0" smtClean="0">
                          <a:solidFill>
                            <a:schemeClr val="tx1"/>
                          </a:solidFill>
                        </a:rPr>
                        <a:t>AV</a:t>
                      </a:r>
                      <a:r>
                        <a:rPr lang="en-US" baseline="0" dirty="0" smtClean="0">
                          <a:solidFill>
                            <a:schemeClr val="tx1"/>
                          </a:solidFill>
                        </a:rPr>
                        <a:t>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VA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LRL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cxnSp>
        <p:nvCxnSpPr>
          <p:cNvPr id="5" name="Straight Connector 4"/>
          <p:cNvCxnSpPr/>
          <p:nvPr/>
        </p:nvCxnSpPr>
        <p:spPr>
          <a:xfrm>
            <a:off x="2016919" y="382423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245519" y="3757529"/>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 name="Straight Connector 6"/>
          <p:cNvCxnSpPr/>
          <p:nvPr/>
        </p:nvCxnSpPr>
        <p:spPr>
          <a:xfrm>
            <a:off x="2407444" y="3824237"/>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6385" y="3819525"/>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636638" y="3505200"/>
            <a:ext cx="33190"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664619" y="3457301"/>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1" name="Straight Connector 10"/>
          <p:cNvCxnSpPr/>
          <p:nvPr/>
        </p:nvCxnSpPr>
        <p:spPr>
          <a:xfrm flipH="1" flipV="1">
            <a:off x="2797969" y="3519439"/>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119" y="3848031"/>
            <a:ext cx="6500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35814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17094" y="3838474"/>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645694" y="3771767"/>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0" name="Straight Connector 29"/>
          <p:cNvCxnSpPr/>
          <p:nvPr/>
        </p:nvCxnSpPr>
        <p:spPr>
          <a:xfrm>
            <a:off x="3807619" y="3838475"/>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16560" y="3833763"/>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36813" y="3519438"/>
            <a:ext cx="33190"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064794" y="3471539"/>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4" name="Straight Connector 33"/>
          <p:cNvCxnSpPr/>
          <p:nvPr/>
        </p:nvCxnSpPr>
        <p:spPr>
          <a:xfrm flipH="1" flipV="1">
            <a:off x="4198144" y="3533677"/>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55294" y="3862269"/>
            <a:ext cx="6500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14775" y="3595638"/>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12519" y="3852778"/>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5141119" y="3786071"/>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9" name="Straight Connector 38"/>
          <p:cNvCxnSpPr/>
          <p:nvPr/>
        </p:nvCxnSpPr>
        <p:spPr>
          <a:xfrm>
            <a:off x="5303044" y="385277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1985" y="3848067"/>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532238" y="3533742"/>
            <a:ext cx="33190"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5560219" y="3485843"/>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3" name="Straight Connector 42"/>
          <p:cNvCxnSpPr/>
          <p:nvPr/>
        </p:nvCxnSpPr>
        <p:spPr>
          <a:xfrm flipH="1" flipV="1">
            <a:off x="5693569" y="3547981"/>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50719" y="3876573"/>
            <a:ext cx="6500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609942"/>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245518" y="5105400"/>
            <a:ext cx="269081"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p:cNvSpPr/>
          <p:nvPr/>
        </p:nvSpPr>
        <p:spPr>
          <a:xfrm>
            <a:off x="3645694" y="5105399"/>
            <a:ext cx="269081"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p:cNvSpPr/>
          <p:nvPr/>
        </p:nvSpPr>
        <p:spPr>
          <a:xfrm>
            <a:off x="5158978" y="5105399"/>
            <a:ext cx="269081" cy="228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p:cNvSpPr/>
          <p:nvPr/>
        </p:nvSpPr>
        <p:spPr>
          <a:xfrm>
            <a:off x="2487572" y="5562600"/>
            <a:ext cx="1131094" cy="2286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3618666" y="5562600"/>
            <a:ext cx="161568"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3934419" y="5562600"/>
            <a:ext cx="1224559"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5158978" y="5562600"/>
            <a:ext cx="13454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p:cNvSpPr/>
          <p:nvPr/>
        </p:nvSpPr>
        <p:spPr>
          <a:xfrm>
            <a:off x="5433298" y="5562600"/>
            <a:ext cx="990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p:cNvSpPr/>
          <p:nvPr/>
        </p:nvSpPr>
        <p:spPr>
          <a:xfrm>
            <a:off x="6423898" y="5562600"/>
            <a:ext cx="129302"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p:cNvSpPr/>
          <p:nvPr/>
        </p:nvSpPr>
        <p:spPr>
          <a:xfrm>
            <a:off x="2487572" y="5905500"/>
            <a:ext cx="1373625"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9" name="Rectangle 58"/>
          <p:cNvSpPr/>
          <p:nvPr/>
        </p:nvSpPr>
        <p:spPr>
          <a:xfrm>
            <a:off x="3861197" y="5905500"/>
            <a:ext cx="110430" cy="2286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p:cNvSpPr/>
          <p:nvPr/>
        </p:nvSpPr>
        <p:spPr>
          <a:xfrm>
            <a:off x="3861197" y="6400800"/>
            <a:ext cx="1495425" cy="228600"/>
          </a:xfrm>
          <a:prstGeom prst="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61" name="Rectangle 60"/>
          <p:cNvSpPr/>
          <p:nvPr/>
        </p:nvSpPr>
        <p:spPr>
          <a:xfrm>
            <a:off x="5356622" y="6400800"/>
            <a:ext cx="110430" cy="2286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p:cNvSpPr/>
          <p:nvPr/>
        </p:nvSpPr>
        <p:spPr>
          <a:xfrm>
            <a:off x="5433298" y="5905500"/>
            <a:ext cx="1119902" cy="228600"/>
          </a:xfrm>
          <a:prstGeom prst="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70" name="Freeform 69"/>
          <p:cNvSpPr/>
          <p:nvPr/>
        </p:nvSpPr>
        <p:spPr>
          <a:xfrm>
            <a:off x="6405681" y="3805055"/>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1" name="Straight Connector 70"/>
          <p:cNvCxnSpPr/>
          <p:nvPr/>
        </p:nvCxnSpPr>
        <p:spPr>
          <a:xfrm>
            <a:off x="6567606" y="3871763"/>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76547" y="3867051"/>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796800" y="3552726"/>
            <a:ext cx="33190"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6824781" y="3504827"/>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5" name="Straight Connector 74"/>
          <p:cNvCxnSpPr/>
          <p:nvPr/>
        </p:nvCxnSpPr>
        <p:spPr>
          <a:xfrm flipH="1" flipV="1">
            <a:off x="6958131" y="3566965"/>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674762" y="3628926"/>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553200" y="5905500"/>
            <a:ext cx="178414" cy="2286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p:cNvSpPr/>
          <p:nvPr/>
        </p:nvSpPr>
        <p:spPr>
          <a:xfrm>
            <a:off x="6399966" y="5105398"/>
            <a:ext cx="273962"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TextBox 78"/>
          <p:cNvSpPr txBox="1"/>
          <p:nvPr/>
        </p:nvSpPr>
        <p:spPr>
          <a:xfrm>
            <a:off x="480953" y="1813560"/>
            <a:ext cx="6329481" cy="369332"/>
          </a:xfrm>
          <a:prstGeom prst="rect">
            <a:avLst/>
          </a:prstGeom>
          <a:noFill/>
        </p:spPr>
        <p:txBody>
          <a:bodyPr wrap="square" rtlCol="0">
            <a:spAutoFit/>
          </a:bodyPr>
          <a:lstStyle/>
          <a:p>
            <a:pPr algn="ctr">
              <a:spcBef>
                <a:spcPct val="20000"/>
              </a:spcBef>
            </a:pPr>
            <a:r>
              <a:rPr lang="en-US" altLang="en-US" dirty="0"/>
              <a:t>Tracking </a:t>
            </a:r>
            <a:r>
              <a:rPr lang="en-US" altLang="en-US" dirty="0" smtClean="0">
                <a:sym typeface="Wingdings" pitchFamily="2" charset="2"/>
              </a:rPr>
              <a:t></a:t>
            </a:r>
            <a:r>
              <a:rPr lang="en-US" altLang="en-US" dirty="0" smtClean="0"/>
              <a:t> </a:t>
            </a:r>
            <a:r>
              <a:rPr lang="en-US" altLang="en-US" dirty="0"/>
              <a:t>Pacing the ventricle after an atrial intrinsic event</a:t>
            </a:r>
          </a:p>
        </p:txBody>
      </p:sp>
    </p:spTree>
    <p:extLst>
      <p:ext uri="{BB962C8B-B14F-4D97-AF65-F5344CB8AC3E}">
        <p14:creationId xmlns:p14="http://schemas.microsoft.com/office/powerpoint/2010/main" val="208078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Complete inhibition- </a:t>
            </a:r>
            <a:r>
              <a:rPr lang="en-US" sz="3500" dirty="0" err="1" smtClean="0"/>
              <a:t>AsVs</a:t>
            </a:r>
            <a:endParaRPr lang="en-IN" sz="3500" dirty="0"/>
          </a:p>
        </p:txBody>
      </p:sp>
      <p:sp>
        <p:nvSpPr>
          <p:cNvPr id="3" name="Content Placeholder 2"/>
          <p:cNvSpPr>
            <a:spLocks noGrp="1"/>
          </p:cNvSpPr>
          <p:nvPr>
            <p:ph idx="1"/>
          </p:nvPr>
        </p:nvSpPr>
        <p:spPr/>
        <p:txBody>
          <a:bodyPr/>
          <a:lstStyle/>
          <a:p>
            <a:endParaRPr lang="en-IN" dirty="0"/>
          </a:p>
          <a:p>
            <a:endParaRPr lang="en-IN" dirty="0"/>
          </a:p>
          <a:p>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3465706747"/>
              </p:ext>
            </p:extLst>
          </p:nvPr>
        </p:nvGraphicFramePr>
        <p:xfrm>
          <a:off x="381000" y="4648200"/>
          <a:ext cx="8229600" cy="1905000"/>
        </p:xfrm>
        <a:graphic>
          <a:graphicData uri="http://schemas.openxmlformats.org/drawingml/2006/table">
            <a:tbl>
              <a:tblPr firstRow="1" bandRow="1">
                <a:tableStyleId>{5C22544A-7EE6-4342-B048-85BDC9FD1C3A}</a:tableStyleId>
              </a:tblPr>
              <a:tblGrid>
                <a:gridCol w="1447800"/>
                <a:gridCol w="6781800"/>
              </a:tblGrid>
              <a:tr h="523240">
                <a:tc>
                  <a:txBody>
                    <a:bodyPr/>
                    <a:lstStyle/>
                    <a:p>
                      <a:r>
                        <a:rPr lang="en-US" dirty="0" smtClean="0">
                          <a:solidFill>
                            <a:schemeClr val="tx1"/>
                          </a:solidFill>
                        </a:rPr>
                        <a:t>AV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523240">
                <a:tc>
                  <a:txBody>
                    <a:bodyPr/>
                    <a:lstStyle/>
                    <a:p>
                      <a:r>
                        <a:rPr lang="en-US" dirty="0" smtClean="0">
                          <a:solidFill>
                            <a:schemeClr val="tx1"/>
                          </a:solidFill>
                        </a:rPr>
                        <a:t>VA</a:t>
                      </a:r>
                      <a:r>
                        <a:rPr lang="en-US" baseline="0" dirty="0" smtClean="0">
                          <a:solidFill>
                            <a:schemeClr val="tx1"/>
                          </a:solidFill>
                        </a:rPr>
                        <a:t> interval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8520">
                <a:tc>
                  <a:txBody>
                    <a:bodyPr/>
                    <a:lstStyle/>
                    <a:p>
                      <a:r>
                        <a:rPr lang="en-US" dirty="0" smtClean="0">
                          <a:solidFill>
                            <a:schemeClr val="tx1"/>
                          </a:solidFill>
                        </a:rPr>
                        <a:t>LRL</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cxnSp>
        <p:nvCxnSpPr>
          <p:cNvPr id="5" name="Straight Connector 4"/>
          <p:cNvCxnSpPr/>
          <p:nvPr/>
        </p:nvCxnSpPr>
        <p:spPr>
          <a:xfrm>
            <a:off x="2034779" y="33528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268141" y="3286092"/>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7" name="Straight Connector 6"/>
          <p:cNvCxnSpPr>
            <a:stCxn id="6" idx="2"/>
          </p:cNvCxnSpPr>
          <p:nvPr/>
        </p:nvCxnSpPr>
        <p:spPr>
          <a:xfrm>
            <a:off x="2430066" y="335279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37222" y="3048000"/>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3048000"/>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4379" y="33528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52438" y="3333813"/>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949179" y="3200400"/>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3" name="Straight Connector 12"/>
          <p:cNvCxnSpPr/>
          <p:nvPr/>
        </p:nvCxnSpPr>
        <p:spPr>
          <a:xfrm>
            <a:off x="3120629" y="3319445"/>
            <a:ext cx="460771" cy="14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44379" y="3314632"/>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07820" y="3333829"/>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741182" y="3267121"/>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18" name="Straight Connector 17"/>
          <p:cNvCxnSpPr>
            <a:stCxn id="17" idx="2"/>
          </p:cNvCxnSpPr>
          <p:nvPr/>
        </p:nvCxnSpPr>
        <p:spPr>
          <a:xfrm>
            <a:off x="3903107" y="3333828"/>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10263" y="3029029"/>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63841" y="3029029"/>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17420" y="3333829"/>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25479" y="3314842"/>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422220" y="3181429"/>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24" name="Straight Connector 23"/>
          <p:cNvCxnSpPr/>
          <p:nvPr/>
        </p:nvCxnSpPr>
        <p:spPr>
          <a:xfrm>
            <a:off x="4593670" y="3300474"/>
            <a:ext cx="460771" cy="14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17420" y="3295661"/>
            <a:ext cx="136634" cy="19056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30379" y="332290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163741" y="3256198"/>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28" name="Straight Connector 27"/>
          <p:cNvCxnSpPr>
            <a:stCxn id="27" idx="2"/>
          </p:cNvCxnSpPr>
          <p:nvPr/>
        </p:nvCxnSpPr>
        <p:spPr>
          <a:xfrm>
            <a:off x="5325666" y="3322905"/>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2822" y="3018106"/>
            <a:ext cx="53578"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86400" y="3018106"/>
            <a:ext cx="53579"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539979" y="3322906"/>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48038" y="3303919"/>
            <a:ext cx="209550" cy="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5844779" y="3170506"/>
            <a:ext cx="171450" cy="133413"/>
          </a:xfrm>
          <a:custGeom>
            <a:avLst/>
            <a:gdLst>
              <a:gd name="connsiteX0" fmla="*/ 0 w 171450"/>
              <a:gd name="connsiteY0" fmla="*/ 133413 h 133413"/>
              <a:gd name="connsiteX1" fmla="*/ 66675 w 171450"/>
              <a:gd name="connsiteY1" fmla="*/ 63 h 133413"/>
              <a:gd name="connsiteX2" fmla="*/ 171450 w 171450"/>
              <a:gd name="connsiteY2" fmla="*/ 114363 h 133413"/>
            </a:gdLst>
            <a:ahLst/>
            <a:cxnLst>
              <a:cxn ang="0">
                <a:pos x="connsiteX0" y="connsiteY0"/>
              </a:cxn>
              <a:cxn ang="0">
                <a:pos x="connsiteX1" y="connsiteY1"/>
              </a:cxn>
              <a:cxn ang="0">
                <a:pos x="connsiteX2" y="connsiteY2"/>
              </a:cxn>
            </a:cxnLst>
            <a:rect l="l" t="t" r="r" b="b"/>
            <a:pathLst>
              <a:path w="171450" h="133413">
                <a:moveTo>
                  <a:pt x="0" y="133413"/>
                </a:moveTo>
                <a:cubicBezTo>
                  <a:pt x="19050" y="68325"/>
                  <a:pt x="38100" y="3238"/>
                  <a:pt x="66675" y="63"/>
                </a:cubicBezTo>
                <a:cubicBezTo>
                  <a:pt x="95250" y="-3112"/>
                  <a:pt x="171450" y="114363"/>
                  <a:pt x="171450" y="11436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cxnSp>
        <p:nvCxnSpPr>
          <p:cNvPr id="34" name="Straight Connector 33"/>
          <p:cNvCxnSpPr/>
          <p:nvPr/>
        </p:nvCxnSpPr>
        <p:spPr>
          <a:xfrm>
            <a:off x="6016229" y="3289551"/>
            <a:ext cx="460771" cy="14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39979" y="3284738"/>
            <a:ext cx="136634" cy="190568"/>
          </a:xfrm>
          <a:prstGeom prst="line">
            <a:avLst/>
          </a:prstGeom>
        </p:spPr>
        <p:style>
          <a:lnRef idx="1">
            <a:schemeClr val="dk1"/>
          </a:lnRef>
          <a:fillRef idx="0">
            <a:schemeClr val="dk1"/>
          </a:fillRef>
          <a:effectRef idx="0">
            <a:schemeClr val="dk1"/>
          </a:effectRef>
          <a:fontRef idx="minor">
            <a:schemeClr val="tx1"/>
          </a:fontRef>
        </p:style>
      </p:cxnSp>
      <p:sp>
        <p:nvSpPr>
          <p:cNvPr id="37" name="Rectangle 36"/>
          <p:cNvSpPr/>
          <p:nvPr/>
        </p:nvSpPr>
        <p:spPr>
          <a:xfrm>
            <a:off x="2238970" y="4648200"/>
            <a:ext cx="220265"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2459235" y="4648200"/>
            <a:ext cx="131565" cy="22859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3777793" y="4648200"/>
            <a:ext cx="220265"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3998058" y="4648200"/>
            <a:ext cx="131565" cy="22859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5163741" y="4648199"/>
            <a:ext cx="220265"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5393828" y="4648198"/>
            <a:ext cx="131565" cy="22859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p:cNvSpPr/>
          <p:nvPr/>
        </p:nvSpPr>
        <p:spPr>
          <a:xfrm>
            <a:off x="2459235" y="5257800"/>
            <a:ext cx="1252776"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45" name="Rectangle 44"/>
          <p:cNvSpPr/>
          <p:nvPr/>
        </p:nvSpPr>
        <p:spPr>
          <a:xfrm>
            <a:off x="3712011" y="5257800"/>
            <a:ext cx="125314" cy="22860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46" name="Rectangle 45"/>
          <p:cNvSpPr/>
          <p:nvPr/>
        </p:nvSpPr>
        <p:spPr>
          <a:xfrm>
            <a:off x="3998664" y="5257800"/>
            <a:ext cx="1327001"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47" name="Rectangle 46"/>
          <p:cNvSpPr/>
          <p:nvPr/>
        </p:nvSpPr>
        <p:spPr>
          <a:xfrm>
            <a:off x="5354925" y="5257800"/>
            <a:ext cx="125314" cy="22860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48" name="Rectangle 47"/>
          <p:cNvSpPr/>
          <p:nvPr/>
        </p:nvSpPr>
        <p:spPr>
          <a:xfrm>
            <a:off x="2459235" y="5791200"/>
            <a:ext cx="1485246" cy="2285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9" name="Rectangle 48"/>
          <p:cNvSpPr/>
          <p:nvPr/>
        </p:nvSpPr>
        <p:spPr>
          <a:xfrm>
            <a:off x="3971269" y="5791199"/>
            <a:ext cx="92571" cy="228599"/>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0" name="Rectangle 49"/>
          <p:cNvSpPr/>
          <p:nvPr/>
        </p:nvSpPr>
        <p:spPr>
          <a:xfrm>
            <a:off x="4010263" y="6248400"/>
            <a:ext cx="1434764" cy="2285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51" name="Rectangle 50"/>
          <p:cNvSpPr/>
          <p:nvPr/>
        </p:nvSpPr>
        <p:spPr>
          <a:xfrm>
            <a:off x="5429787" y="6248399"/>
            <a:ext cx="122397" cy="228600"/>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003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a:t>Pacemaker Crosstalk</a:t>
            </a:r>
            <a:endParaRPr lang="en-IN" sz="3500" dirty="0"/>
          </a:p>
        </p:txBody>
      </p:sp>
      <p:sp>
        <p:nvSpPr>
          <p:cNvPr id="3" name="Content Placeholder 2"/>
          <p:cNvSpPr>
            <a:spLocks noGrp="1"/>
          </p:cNvSpPr>
          <p:nvPr>
            <p:ph idx="1"/>
          </p:nvPr>
        </p:nvSpPr>
        <p:spPr/>
        <p:txBody>
          <a:bodyPr>
            <a:normAutofit/>
          </a:bodyPr>
          <a:lstStyle/>
          <a:p>
            <a:r>
              <a:rPr lang="en-US" sz="2200" dirty="0" smtClean="0"/>
              <a:t>Feature  </a:t>
            </a:r>
            <a:r>
              <a:rPr lang="en-US" sz="2200" dirty="0"/>
              <a:t>of a dual-chamber </a:t>
            </a:r>
            <a:r>
              <a:rPr lang="en-US" sz="2200" dirty="0" smtClean="0"/>
              <a:t>pacemaker</a:t>
            </a:r>
          </a:p>
          <a:p>
            <a:r>
              <a:rPr lang="en-US" sz="2200" dirty="0" smtClean="0"/>
              <a:t>Detecting  </a:t>
            </a:r>
            <a:r>
              <a:rPr lang="en-US" sz="2200" dirty="0"/>
              <a:t>a paced signal in one chamber by the lead in another chamber </a:t>
            </a:r>
            <a:endParaRPr lang="en-US" sz="2200" dirty="0" smtClean="0"/>
          </a:p>
          <a:p>
            <a:r>
              <a:rPr lang="en-US" sz="2200" dirty="0" smtClean="0"/>
              <a:t>Inappropriate  </a:t>
            </a:r>
            <a:r>
              <a:rPr lang="en-US" sz="2200" dirty="0"/>
              <a:t>inhibition of pacing in the 2nd </a:t>
            </a:r>
            <a:r>
              <a:rPr lang="en-US" sz="2200" dirty="0" smtClean="0"/>
              <a:t>chamber</a:t>
            </a:r>
          </a:p>
          <a:p>
            <a:endParaRPr lang="en-US" sz="2200" dirty="0"/>
          </a:p>
          <a:p>
            <a:pPr marL="0" indent="0">
              <a:buNone/>
            </a:pPr>
            <a:r>
              <a:rPr lang="en-US" sz="2200" dirty="0" smtClean="0"/>
              <a:t>       how to prevent crosstalk ? </a:t>
            </a:r>
          </a:p>
          <a:p>
            <a:pPr marL="0" indent="0">
              <a:buNone/>
            </a:pPr>
            <a:r>
              <a:rPr lang="en-US" sz="2200" dirty="0"/>
              <a:t> </a:t>
            </a:r>
            <a:r>
              <a:rPr lang="en-US" sz="2200" dirty="0" smtClean="0"/>
              <a:t>              BLANKING PERIOD</a:t>
            </a:r>
          </a:p>
          <a:p>
            <a:pPr marL="0" indent="0">
              <a:buNone/>
            </a:pPr>
            <a:r>
              <a:rPr lang="en-US" sz="2400" dirty="0" smtClean="0"/>
              <a:t>              DECREASING ATRIAL OUTPUT</a:t>
            </a:r>
          </a:p>
          <a:p>
            <a:pPr marL="0" indent="0">
              <a:buNone/>
            </a:pPr>
            <a:r>
              <a:rPr lang="en-US" sz="2400" dirty="0" smtClean="0"/>
              <a:t>              REDUCING THE VENTRICULAR SENSITIVITY</a:t>
            </a:r>
            <a:endParaRPr lang="en-US" sz="2200" dirty="0" smtClean="0"/>
          </a:p>
          <a:p>
            <a:pPr marL="0" indent="0">
              <a:buNone/>
            </a:pPr>
            <a:r>
              <a:rPr lang="en-US" sz="2200" dirty="0" smtClean="0"/>
              <a:t>             </a:t>
            </a:r>
            <a:endParaRPr lang="en-IN" sz="2200" dirty="0"/>
          </a:p>
        </p:txBody>
      </p:sp>
    </p:spTree>
    <p:extLst>
      <p:ext uri="{BB962C8B-B14F-4D97-AF65-F5344CB8AC3E}">
        <p14:creationId xmlns:p14="http://schemas.microsoft.com/office/powerpoint/2010/main" val="387824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sz="3900" dirty="0" err="1"/>
              <a:t>Atrioventricular</a:t>
            </a:r>
            <a:r>
              <a:rPr lang="en-IN" sz="3900" dirty="0"/>
              <a:t> Interval</a:t>
            </a:r>
            <a:r>
              <a:rPr lang="en-IN" b="1" dirty="0"/>
              <a:t/>
            </a:r>
            <a:br>
              <a:rPr lang="en-IN" b="1" dirty="0"/>
            </a:br>
            <a:endParaRPr lang="en-IN" dirty="0"/>
          </a:p>
        </p:txBody>
      </p:sp>
      <p:sp>
        <p:nvSpPr>
          <p:cNvPr id="3" name="Content Placeholder 2"/>
          <p:cNvSpPr>
            <a:spLocks noGrp="1"/>
          </p:cNvSpPr>
          <p:nvPr>
            <p:ph idx="1"/>
          </p:nvPr>
        </p:nvSpPr>
        <p:spPr/>
        <p:txBody>
          <a:bodyPr/>
          <a:lstStyle/>
          <a:p>
            <a:r>
              <a:rPr lang="en-US" sz="2200" dirty="0" smtClean="0"/>
              <a:t>a </a:t>
            </a:r>
            <a:r>
              <a:rPr lang="en-US" sz="2200" dirty="0"/>
              <a:t>programmable interval initiated by a sensed or paced atrial event </a:t>
            </a:r>
            <a:r>
              <a:rPr lang="en-US" sz="2200" dirty="0" smtClean="0"/>
              <a:t>followed </a:t>
            </a:r>
            <a:r>
              <a:rPr lang="en-US" sz="2200" dirty="0"/>
              <a:t>by ventricular pacing after the time interval </a:t>
            </a:r>
            <a:r>
              <a:rPr lang="en-US" sz="2200" dirty="0" smtClean="0"/>
              <a:t>expires.</a:t>
            </a:r>
          </a:p>
          <a:p>
            <a:r>
              <a:rPr lang="en-US" sz="2400" dirty="0" smtClean="0"/>
              <a:t> </a:t>
            </a:r>
            <a:r>
              <a:rPr lang="en-US" sz="2200" dirty="0"/>
              <a:t>If a ventricular event is sensed before the time interval is </a:t>
            </a:r>
            <a:r>
              <a:rPr lang="en-US" sz="2200" dirty="0" smtClean="0"/>
              <a:t>completed</a:t>
            </a:r>
            <a:r>
              <a:rPr lang="en-US" sz="2200" dirty="0" smtClean="0">
                <a:sym typeface="Wingdings" pitchFamily="2" charset="2"/>
              </a:rPr>
              <a:t> </a:t>
            </a:r>
            <a:r>
              <a:rPr lang="en-US" sz="2200" dirty="0" smtClean="0"/>
              <a:t>AVI </a:t>
            </a:r>
            <a:r>
              <a:rPr lang="en-US" sz="2200" dirty="0"/>
              <a:t>will terminate and initiate </a:t>
            </a:r>
            <a:r>
              <a:rPr lang="en-US" sz="2200" dirty="0" smtClean="0"/>
              <a:t>VAI</a:t>
            </a:r>
          </a:p>
          <a:p>
            <a:endParaRPr lang="en-US" sz="2200" dirty="0" smtClean="0"/>
          </a:p>
          <a:p>
            <a:endParaRPr lang="en-IN" sz="2200" dirty="0"/>
          </a:p>
        </p:txBody>
      </p:sp>
      <p:sp>
        <p:nvSpPr>
          <p:cNvPr id="4" name="Rectangle 2"/>
          <p:cNvSpPr>
            <a:spLocks noChangeArrowheads="1"/>
          </p:cNvSpPr>
          <p:nvPr/>
        </p:nvSpPr>
        <p:spPr bwMode="auto">
          <a:xfrm>
            <a:off x="3657600" y="5867400"/>
            <a:ext cx="21336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PVARP</a:t>
            </a:r>
          </a:p>
        </p:txBody>
      </p:sp>
      <p:sp>
        <p:nvSpPr>
          <p:cNvPr id="5" name="Rectangle 3"/>
          <p:cNvSpPr>
            <a:spLocks noChangeArrowheads="1"/>
          </p:cNvSpPr>
          <p:nvPr/>
        </p:nvSpPr>
        <p:spPr bwMode="auto">
          <a:xfrm>
            <a:off x="2514600" y="5562600"/>
            <a:ext cx="76200" cy="685800"/>
          </a:xfrm>
          <a:prstGeom prst="rect">
            <a:avLst/>
          </a:prstGeom>
          <a:solidFill>
            <a:srgbClr val="E35200"/>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5F5F5F"/>
              </a:solidFill>
              <a:latin typeface="+mn-lt"/>
            </a:endParaRPr>
          </a:p>
        </p:txBody>
      </p:sp>
      <p:sp>
        <p:nvSpPr>
          <p:cNvPr id="6" name="Text Box 5"/>
          <p:cNvSpPr txBox="1">
            <a:spLocks noChangeArrowheads="1"/>
          </p:cNvSpPr>
          <p:nvPr/>
        </p:nvSpPr>
        <p:spPr bwMode="auto">
          <a:xfrm>
            <a:off x="685800" y="5853112"/>
            <a:ext cx="1674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b="0" dirty="0">
                <a:solidFill>
                  <a:srgbClr val="000000"/>
                </a:solidFill>
                <a:latin typeface="+mn-lt"/>
                <a:ea typeface="MS PGothic" pitchFamily="34" charset="-128"/>
              </a:rPr>
              <a:t>Atrial Channel</a:t>
            </a:r>
            <a:endParaRPr lang="en-US" altLang="en-US" sz="2000" b="0" dirty="0">
              <a:solidFill>
                <a:srgbClr val="000000"/>
              </a:solidFill>
              <a:latin typeface="+mn-lt"/>
              <a:ea typeface="MS PGothic" pitchFamily="34" charset="-128"/>
            </a:endParaRPr>
          </a:p>
        </p:txBody>
      </p:sp>
      <p:sp>
        <p:nvSpPr>
          <p:cNvPr id="7" name="Rectangle 9"/>
          <p:cNvSpPr>
            <a:spLocks noChangeArrowheads="1"/>
          </p:cNvSpPr>
          <p:nvPr/>
        </p:nvSpPr>
        <p:spPr bwMode="auto">
          <a:xfrm>
            <a:off x="2514600" y="5867400"/>
            <a:ext cx="10668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AV</a:t>
            </a:r>
          </a:p>
        </p:txBody>
      </p:sp>
      <p:sp>
        <p:nvSpPr>
          <p:cNvPr id="8" name="Rectangle 10"/>
          <p:cNvSpPr>
            <a:spLocks noChangeArrowheads="1"/>
          </p:cNvSpPr>
          <p:nvPr/>
        </p:nvSpPr>
        <p:spPr bwMode="auto">
          <a:xfrm>
            <a:off x="2514600" y="5867400"/>
            <a:ext cx="4572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AB</a:t>
            </a:r>
          </a:p>
        </p:txBody>
      </p:sp>
      <p:sp>
        <p:nvSpPr>
          <p:cNvPr id="9" name="Rectangle 11"/>
          <p:cNvSpPr>
            <a:spLocks noChangeArrowheads="1"/>
          </p:cNvSpPr>
          <p:nvPr/>
        </p:nvSpPr>
        <p:spPr bwMode="auto">
          <a:xfrm>
            <a:off x="3657600" y="5867400"/>
            <a:ext cx="7620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PVAB</a:t>
            </a:r>
          </a:p>
        </p:txBody>
      </p:sp>
      <p:sp>
        <p:nvSpPr>
          <p:cNvPr id="10" name="Rectangle 12"/>
          <p:cNvSpPr>
            <a:spLocks noChangeArrowheads="1"/>
          </p:cNvSpPr>
          <p:nvPr/>
        </p:nvSpPr>
        <p:spPr bwMode="auto">
          <a:xfrm>
            <a:off x="3581400" y="5562600"/>
            <a:ext cx="76200" cy="685800"/>
          </a:xfrm>
          <a:prstGeom prst="rect">
            <a:avLst/>
          </a:prstGeom>
          <a:solidFill>
            <a:schemeClr val="accent2"/>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FFCE00"/>
              </a:solidFill>
              <a:latin typeface="+mn-lt"/>
            </a:endParaRPr>
          </a:p>
        </p:txBody>
      </p:sp>
      <p:sp>
        <p:nvSpPr>
          <p:cNvPr id="11" name="Text Box 11"/>
          <p:cNvSpPr txBox="1">
            <a:spLocks noChangeArrowheads="1"/>
          </p:cNvSpPr>
          <p:nvPr/>
        </p:nvSpPr>
        <p:spPr bwMode="auto">
          <a:xfrm>
            <a:off x="1871663" y="5162550"/>
            <a:ext cx="1252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solidFill>
                  <a:srgbClr val="B0008E"/>
                </a:solidFill>
                <a:latin typeface="+mn-lt"/>
                <a:ea typeface="MS PGothic" pitchFamily="34" charset="-128"/>
              </a:rPr>
              <a:t>AS</a:t>
            </a:r>
            <a:r>
              <a:rPr lang="en-US" altLang="en-US" sz="2000" b="0" dirty="0">
                <a:solidFill>
                  <a:srgbClr val="B0008E"/>
                </a:solidFill>
                <a:latin typeface="+mn-lt"/>
                <a:ea typeface="MS PGothic" pitchFamily="34" charset="-128"/>
              </a:rPr>
              <a:t> </a:t>
            </a:r>
            <a:r>
              <a:rPr lang="en-US" altLang="en-US" sz="2000" b="0" dirty="0">
                <a:solidFill>
                  <a:srgbClr val="000000"/>
                </a:solidFill>
                <a:latin typeface="+mn-lt"/>
                <a:ea typeface="MS PGothic" pitchFamily="34" charset="-128"/>
              </a:rPr>
              <a:t>or </a:t>
            </a:r>
            <a:r>
              <a:rPr lang="en-US" altLang="en-US" sz="2000" dirty="0">
                <a:solidFill>
                  <a:srgbClr val="77BC1F"/>
                </a:solidFill>
                <a:latin typeface="+mn-lt"/>
                <a:ea typeface="MS PGothic" pitchFamily="34" charset="-128"/>
              </a:rPr>
              <a:t>AP</a:t>
            </a:r>
            <a:endParaRPr lang="en-US" altLang="en-US" sz="2800" dirty="0">
              <a:solidFill>
                <a:srgbClr val="77BC1F"/>
              </a:solidFill>
              <a:latin typeface="+mn-lt"/>
              <a:ea typeface="MS PGothic" pitchFamily="34" charset="-128"/>
            </a:endParaRPr>
          </a:p>
        </p:txBody>
      </p:sp>
      <p:sp>
        <p:nvSpPr>
          <p:cNvPr id="12" name="Text Box 11"/>
          <p:cNvSpPr txBox="1">
            <a:spLocks noChangeArrowheads="1"/>
          </p:cNvSpPr>
          <p:nvPr/>
        </p:nvSpPr>
        <p:spPr bwMode="auto">
          <a:xfrm>
            <a:off x="3733800" y="5167312"/>
            <a:ext cx="1252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solidFill>
                  <a:srgbClr val="B0008E"/>
                </a:solidFill>
                <a:latin typeface="+mn-lt"/>
                <a:ea typeface="MS PGothic" pitchFamily="34" charset="-128"/>
              </a:rPr>
              <a:t>VS</a:t>
            </a:r>
            <a:r>
              <a:rPr lang="en-US" altLang="en-US" sz="2000" b="0" dirty="0">
                <a:solidFill>
                  <a:srgbClr val="B0008E"/>
                </a:solidFill>
                <a:latin typeface="+mn-lt"/>
                <a:ea typeface="MS PGothic" pitchFamily="34" charset="-128"/>
              </a:rPr>
              <a:t> </a:t>
            </a:r>
            <a:r>
              <a:rPr lang="en-US" altLang="en-US" sz="2000" b="0" dirty="0">
                <a:solidFill>
                  <a:srgbClr val="000000"/>
                </a:solidFill>
                <a:latin typeface="+mn-lt"/>
                <a:ea typeface="MS PGothic" pitchFamily="34" charset="-128"/>
              </a:rPr>
              <a:t>or </a:t>
            </a:r>
            <a:r>
              <a:rPr lang="en-US" altLang="en-US" sz="2000" dirty="0">
                <a:solidFill>
                  <a:srgbClr val="77BC1F"/>
                </a:solidFill>
                <a:latin typeface="+mn-lt"/>
                <a:ea typeface="MS PGothic" pitchFamily="34" charset="-128"/>
              </a:rPr>
              <a:t>VP</a:t>
            </a:r>
            <a:endParaRPr lang="en-US" altLang="en-US" sz="2800" dirty="0">
              <a:solidFill>
                <a:srgbClr val="77BC1F"/>
              </a:solidFill>
              <a:latin typeface="+mn-lt"/>
              <a:ea typeface="MS PGothic" pitchFamily="34" charset="-128"/>
            </a:endParaRPr>
          </a:p>
        </p:txBody>
      </p:sp>
    </p:spTree>
    <p:extLst>
      <p:ext uri="{BB962C8B-B14F-4D97-AF65-F5344CB8AC3E}">
        <p14:creationId xmlns:p14="http://schemas.microsoft.com/office/powerpoint/2010/main" val="272274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sz="3900" dirty="0"/>
              <a:t>Post Atrial Ventricular Blanking (PAVB)</a:t>
            </a:r>
            <a:r>
              <a:rPr lang="en-US" altLang="en-US" dirty="0"/>
              <a:t/>
            </a:r>
            <a:br>
              <a:rPr lang="en-US" altLang="en-US" dirty="0"/>
            </a:br>
            <a:endParaRPr lang="en-IN" dirty="0"/>
          </a:p>
        </p:txBody>
      </p:sp>
      <p:sp>
        <p:nvSpPr>
          <p:cNvPr id="3" name="Content Placeholder 2"/>
          <p:cNvSpPr>
            <a:spLocks noGrp="1"/>
          </p:cNvSpPr>
          <p:nvPr>
            <p:ph idx="1"/>
          </p:nvPr>
        </p:nvSpPr>
        <p:spPr/>
        <p:txBody>
          <a:bodyPr/>
          <a:lstStyle/>
          <a:p>
            <a:pPr marL="0" indent="0">
              <a:buNone/>
            </a:pPr>
            <a:r>
              <a:rPr lang="en-US" sz="2200" dirty="0" smtClean="0"/>
              <a:t>Atrial </a:t>
            </a:r>
            <a:r>
              <a:rPr lang="en-US" sz="2200" dirty="0"/>
              <a:t>output </a:t>
            </a:r>
            <a:r>
              <a:rPr lang="en-US" sz="2200" dirty="0" smtClean="0"/>
              <a:t> triggered timing </a:t>
            </a:r>
            <a:r>
              <a:rPr lang="en-US" sz="2200" dirty="0"/>
              <a:t>period on the ventricular </a:t>
            </a:r>
            <a:r>
              <a:rPr lang="en-US" sz="2200" dirty="0" smtClean="0"/>
              <a:t>channel- no sensing</a:t>
            </a:r>
          </a:p>
          <a:p>
            <a:pPr marL="0" indent="0">
              <a:buNone/>
            </a:pPr>
            <a:endParaRPr lang="en-US" sz="2200" dirty="0" smtClean="0"/>
          </a:p>
          <a:p>
            <a:pPr marL="0" indent="0">
              <a:buNone/>
            </a:pPr>
            <a:r>
              <a:rPr lang="en-US" altLang="en-US" sz="2200" dirty="0" smtClean="0"/>
              <a:t>Prevent  </a:t>
            </a:r>
            <a:r>
              <a:rPr lang="en-US" altLang="en-US" sz="2200" dirty="0"/>
              <a:t>crosstalk.</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IN" dirty="0"/>
          </a:p>
        </p:txBody>
      </p:sp>
    </p:spTree>
    <p:extLst>
      <p:ext uri="{BB962C8B-B14F-4D97-AF65-F5344CB8AC3E}">
        <p14:creationId xmlns:p14="http://schemas.microsoft.com/office/powerpoint/2010/main" val="297654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6479" t="18275" r="26574" b="11564"/>
          <a:stretch/>
        </p:blipFill>
        <p:spPr>
          <a:xfrm>
            <a:off x="13854" y="0"/>
            <a:ext cx="9130145" cy="4495800"/>
          </a:xfrm>
        </p:spPr>
      </p:pic>
    </p:spTree>
    <p:extLst>
      <p:ext uri="{BB962C8B-B14F-4D97-AF65-F5344CB8AC3E}">
        <p14:creationId xmlns:p14="http://schemas.microsoft.com/office/powerpoint/2010/main" val="203242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 </a:t>
            </a:r>
            <a:endParaRPr lang="en-IN" dirty="0"/>
          </a:p>
        </p:txBody>
      </p:sp>
      <p:sp>
        <p:nvSpPr>
          <p:cNvPr id="3" name="Content Placeholder 2"/>
          <p:cNvSpPr>
            <a:spLocks noGrp="1"/>
          </p:cNvSpPr>
          <p:nvPr>
            <p:ph idx="1"/>
          </p:nvPr>
        </p:nvSpPr>
        <p:spPr/>
        <p:txBody>
          <a:bodyPr/>
          <a:lstStyle/>
          <a:p>
            <a:pPr>
              <a:lnSpc>
                <a:spcPct val="200000"/>
              </a:lnSpc>
            </a:pPr>
            <a:r>
              <a:rPr lang="en-US" altLang="en-US" sz="2200" dirty="0">
                <a:latin typeface="+mj-lt"/>
              </a:rPr>
              <a:t>Describe the NBG Code </a:t>
            </a:r>
          </a:p>
          <a:p>
            <a:pPr>
              <a:lnSpc>
                <a:spcPct val="200000"/>
              </a:lnSpc>
            </a:pPr>
            <a:r>
              <a:rPr lang="en-US" altLang="en-US" sz="2200" dirty="0">
                <a:latin typeface="+mj-lt"/>
              </a:rPr>
              <a:t>List the possible pacing modes</a:t>
            </a:r>
          </a:p>
          <a:p>
            <a:pPr>
              <a:lnSpc>
                <a:spcPct val="200000"/>
              </a:lnSpc>
            </a:pPr>
            <a:r>
              <a:rPr lang="en-US" altLang="en-US" sz="2200" dirty="0">
                <a:latin typeface="+mj-lt"/>
              </a:rPr>
              <a:t>Explain timing intervals in single and dual chamber devices</a:t>
            </a:r>
          </a:p>
          <a:p>
            <a:pPr>
              <a:lnSpc>
                <a:spcPct val="200000"/>
              </a:lnSpc>
            </a:pPr>
            <a:r>
              <a:rPr lang="en-US" altLang="en-US" sz="2200" dirty="0">
                <a:latin typeface="+mj-lt"/>
              </a:rPr>
              <a:t>Define blanking and refractory </a:t>
            </a:r>
            <a:r>
              <a:rPr lang="en-US" altLang="en-US" sz="2200" dirty="0" smtClean="0">
                <a:latin typeface="+mj-lt"/>
              </a:rPr>
              <a:t>periods</a:t>
            </a:r>
            <a:endParaRPr lang="en-US" altLang="en-US" sz="2200" dirty="0">
              <a:latin typeface="+mj-lt"/>
            </a:endParaRPr>
          </a:p>
          <a:p>
            <a:pPr>
              <a:lnSpc>
                <a:spcPct val="200000"/>
              </a:lnSpc>
            </a:pPr>
            <a:r>
              <a:rPr lang="en-US" altLang="en-US" sz="2200" dirty="0">
                <a:latin typeface="+mj-lt"/>
              </a:rPr>
              <a:t>Describe upper rate </a:t>
            </a:r>
            <a:r>
              <a:rPr lang="en-US" altLang="en-US" sz="2200" dirty="0" smtClean="0">
                <a:latin typeface="+mj-lt"/>
              </a:rPr>
              <a:t>behavior</a:t>
            </a:r>
          </a:p>
          <a:p>
            <a:pPr>
              <a:lnSpc>
                <a:spcPct val="200000"/>
              </a:lnSpc>
            </a:pPr>
            <a:r>
              <a:rPr lang="en-US" altLang="en-US" sz="2200" dirty="0" smtClean="0">
                <a:latin typeface="+mj-lt"/>
              </a:rPr>
              <a:t>Pacemaker mediated tachycardia</a:t>
            </a:r>
            <a:endParaRPr lang="en-US" altLang="en-US" sz="2200" dirty="0">
              <a:latin typeface="+mj-lt"/>
            </a:endParaRPr>
          </a:p>
          <a:p>
            <a:pPr marL="0" indent="0">
              <a:buNone/>
            </a:pPr>
            <a:endParaRPr lang="en-IN" dirty="0"/>
          </a:p>
        </p:txBody>
      </p:sp>
    </p:spTree>
    <p:extLst>
      <p:ext uri="{BB962C8B-B14F-4D97-AF65-F5344CB8AC3E}">
        <p14:creationId xmlns:p14="http://schemas.microsoft.com/office/powerpoint/2010/main" val="167172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176132" name="Text Box 6"/>
          <p:cNvSpPr txBox="1">
            <a:spLocks noChangeArrowheads="1"/>
          </p:cNvSpPr>
          <p:nvPr/>
        </p:nvSpPr>
        <p:spPr bwMode="auto">
          <a:xfrm>
            <a:off x="376196" y="4692650"/>
            <a:ext cx="12891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a:r>
              <a:rPr lang="en-US" altLang="en-US" b="0" dirty="0">
                <a:solidFill>
                  <a:srgbClr val="000000"/>
                </a:solidFill>
                <a:latin typeface="+mn-lt"/>
                <a:ea typeface="MS PGothic" pitchFamily="34" charset="-128"/>
              </a:rPr>
              <a:t>Ventricular</a:t>
            </a:r>
          </a:p>
          <a:p>
            <a:pPr algn="ctr"/>
            <a:r>
              <a:rPr lang="en-US" altLang="en-US" b="0" dirty="0">
                <a:solidFill>
                  <a:srgbClr val="000000"/>
                </a:solidFill>
                <a:latin typeface="+mn-lt"/>
                <a:ea typeface="MS PGothic" pitchFamily="34" charset="-128"/>
              </a:rPr>
              <a:t>Channel</a:t>
            </a:r>
            <a:endParaRPr lang="en-US" altLang="en-US" sz="1400" b="0" dirty="0">
              <a:solidFill>
                <a:srgbClr val="000000"/>
              </a:solidFill>
              <a:latin typeface="+mn-lt"/>
              <a:ea typeface="MS PGothic" pitchFamily="34" charset="-128"/>
            </a:endParaRPr>
          </a:p>
        </p:txBody>
      </p:sp>
      <p:sp>
        <p:nvSpPr>
          <p:cNvPr id="176133" name="Freeform 7"/>
          <p:cNvSpPr>
            <a:spLocks/>
          </p:cNvSpPr>
          <p:nvPr/>
        </p:nvSpPr>
        <p:spPr bwMode="auto">
          <a:xfrm>
            <a:off x="1998663" y="762000"/>
            <a:ext cx="6334125" cy="2136775"/>
          </a:xfrm>
          <a:custGeom>
            <a:avLst/>
            <a:gdLst>
              <a:gd name="T0" fmla="*/ 0 w 3990"/>
              <a:gd name="T1" fmla="*/ 2147483647 h 1346"/>
              <a:gd name="T2" fmla="*/ 2147483647 w 3990"/>
              <a:gd name="T3" fmla="*/ 2147483647 h 1346"/>
              <a:gd name="T4" fmla="*/ 2147483647 w 3990"/>
              <a:gd name="T5" fmla="*/ 2147483647 h 1346"/>
              <a:gd name="T6" fmla="*/ 2147483647 w 3990"/>
              <a:gd name="T7" fmla="*/ 2147483647 h 1346"/>
              <a:gd name="T8" fmla="*/ 2147483647 w 3990"/>
              <a:gd name="T9" fmla="*/ 2147483647 h 1346"/>
              <a:gd name="T10" fmla="*/ 2147483647 w 3990"/>
              <a:gd name="T11" fmla="*/ 2147483647 h 1346"/>
              <a:gd name="T12" fmla="*/ 2147483647 w 3990"/>
              <a:gd name="T13" fmla="*/ 2147483647 h 1346"/>
              <a:gd name="T14" fmla="*/ 2147483647 w 3990"/>
              <a:gd name="T15" fmla="*/ 2147483647 h 1346"/>
              <a:gd name="T16" fmla="*/ 2147483647 w 3990"/>
              <a:gd name="T17" fmla="*/ 2147483647 h 1346"/>
              <a:gd name="T18" fmla="*/ 2147483647 w 3990"/>
              <a:gd name="T19" fmla="*/ 2147483647 h 1346"/>
              <a:gd name="T20" fmla="*/ 2147483647 w 3990"/>
              <a:gd name="T21" fmla="*/ 2147483647 h 1346"/>
              <a:gd name="T22" fmla="*/ 2147483647 w 3990"/>
              <a:gd name="T23" fmla="*/ 2147483647 h 1346"/>
              <a:gd name="T24" fmla="*/ 2147483647 w 3990"/>
              <a:gd name="T25" fmla="*/ 2147483647 h 1346"/>
              <a:gd name="T26" fmla="*/ 2147483647 w 3990"/>
              <a:gd name="T27" fmla="*/ 2147483647 h 1346"/>
              <a:gd name="T28" fmla="*/ 2147483647 w 3990"/>
              <a:gd name="T29" fmla="*/ 2147483647 h 1346"/>
              <a:gd name="T30" fmla="*/ 2147483647 w 3990"/>
              <a:gd name="T31" fmla="*/ 2147483647 h 1346"/>
              <a:gd name="T32" fmla="*/ 2147483647 w 3990"/>
              <a:gd name="T33" fmla="*/ 2147483647 h 1346"/>
              <a:gd name="T34" fmla="*/ 2147483647 w 3990"/>
              <a:gd name="T35" fmla="*/ 2147483647 h 13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0" h="1346">
                <a:moveTo>
                  <a:pt x="0" y="857"/>
                </a:moveTo>
                <a:cubicBezTo>
                  <a:pt x="23" y="752"/>
                  <a:pt x="47" y="647"/>
                  <a:pt x="86" y="644"/>
                </a:cubicBezTo>
                <a:cubicBezTo>
                  <a:pt x="125" y="641"/>
                  <a:pt x="182" y="805"/>
                  <a:pt x="235" y="836"/>
                </a:cubicBezTo>
                <a:cubicBezTo>
                  <a:pt x="288" y="867"/>
                  <a:pt x="359" y="833"/>
                  <a:pt x="405" y="828"/>
                </a:cubicBezTo>
                <a:cubicBezTo>
                  <a:pt x="451" y="823"/>
                  <a:pt x="475" y="802"/>
                  <a:pt x="512" y="807"/>
                </a:cubicBezTo>
                <a:cubicBezTo>
                  <a:pt x="549" y="812"/>
                  <a:pt x="607" y="983"/>
                  <a:pt x="630" y="857"/>
                </a:cubicBezTo>
                <a:cubicBezTo>
                  <a:pt x="653" y="731"/>
                  <a:pt x="636" y="0"/>
                  <a:pt x="650" y="50"/>
                </a:cubicBezTo>
                <a:cubicBezTo>
                  <a:pt x="664" y="100"/>
                  <a:pt x="698" y="972"/>
                  <a:pt x="714" y="1159"/>
                </a:cubicBezTo>
                <a:cubicBezTo>
                  <a:pt x="730" y="1346"/>
                  <a:pt x="721" y="1221"/>
                  <a:pt x="746" y="1170"/>
                </a:cubicBezTo>
                <a:cubicBezTo>
                  <a:pt x="771" y="1119"/>
                  <a:pt x="819" y="902"/>
                  <a:pt x="864" y="850"/>
                </a:cubicBezTo>
                <a:cubicBezTo>
                  <a:pt x="909" y="798"/>
                  <a:pt x="958" y="878"/>
                  <a:pt x="1013" y="860"/>
                </a:cubicBezTo>
                <a:cubicBezTo>
                  <a:pt x="1068" y="842"/>
                  <a:pt x="1132" y="795"/>
                  <a:pt x="1194" y="743"/>
                </a:cubicBezTo>
                <a:cubicBezTo>
                  <a:pt x="1256" y="691"/>
                  <a:pt x="1313" y="535"/>
                  <a:pt x="1386" y="551"/>
                </a:cubicBezTo>
                <a:cubicBezTo>
                  <a:pt x="1459" y="567"/>
                  <a:pt x="1529" y="802"/>
                  <a:pt x="1632" y="839"/>
                </a:cubicBezTo>
                <a:cubicBezTo>
                  <a:pt x="1735" y="876"/>
                  <a:pt x="1897" y="777"/>
                  <a:pt x="2005" y="775"/>
                </a:cubicBezTo>
                <a:cubicBezTo>
                  <a:pt x="2113" y="773"/>
                  <a:pt x="2090" y="818"/>
                  <a:pt x="2282" y="828"/>
                </a:cubicBezTo>
                <a:cubicBezTo>
                  <a:pt x="2474" y="838"/>
                  <a:pt x="2873" y="835"/>
                  <a:pt x="3158" y="836"/>
                </a:cubicBezTo>
                <a:cubicBezTo>
                  <a:pt x="3443" y="837"/>
                  <a:pt x="3853" y="836"/>
                  <a:pt x="3990" y="836"/>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86735" name="Rectangle 15"/>
          <p:cNvSpPr>
            <a:spLocks noChangeArrowheads="1"/>
          </p:cNvSpPr>
          <p:nvPr/>
        </p:nvSpPr>
        <p:spPr bwMode="auto">
          <a:xfrm>
            <a:off x="1905000" y="4419600"/>
            <a:ext cx="76200" cy="914400"/>
          </a:xfrm>
          <a:prstGeom prst="rect">
            <a:avLst/>
          </a:prstGeom>
          <a:solidFill>
            <a:srgbClr val="E35200"/>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E35200"/>
              </a:solidFill>
              <a:latin typeface="+mn-lt"/>
            </a:endParaRPr>
          </a:p>
        </p:txBody>
      </p:sp>
      <p:sp>
        <p:nvSpPr>
          <p:cNvPr id="286736" name="Text Box 16"/>
          <p:cNvSpPr txBox="1">
            <a:spLocks noChangeArrowheads="1"/>
          </p:cNvSpPr>
          <p:nvPr/>
        </p:nvSpPr>
        <p:spPr bwMode="auto">
          <a:xfrm>
            <a:off x="1364529" y="4186238"/>
            <a:ext cx="534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400" dirty="0">
                <a:latin typeface="+mn-lt"/>
                <a:ea typeface="MS PGothic" pitchFamily="34" charset="-128"/>
              </a:rPr>
              <a:t>AP</a:t>
            </a:r>
            <a:endParaRPr lang="en-US" altLang="en-US" sz="3200" dirty="0">
              <a:latin typeface="+mn-lt"/>
              <a:ea typeface="MS PGothic" pitchFamily="34" charset="-128"/>
            </a:endParaRPr>
          </a:p>
        </p:txBody>
      </p:sp>
      <p:sp>
        <p:nvSpPr>
          <p:cNvPr id="286737" name="Rectangle 17"/>
          <p:cNvSpPr>
            <a:spLocks noChangeArrowheads="1"/>
          </p:cNvSpPr>
          <p:nvPr/>
        </p:nvSpPr>
        <p:spPr bwMode="auto">
          <a:xfrm>
            <a:off x="1905000" y="4724400"/>
            <a:ext cx="914400" cy="609600"/>
          </a:xfrm>
          <a:prstGeom prst="rect">
            <a:avLst/>
          </a:prstGeom>
          <a:solidFill>
            <a:schemeClr val="accent1"/>
          </a:solidFill>
          <a:ln w="9525">
            <a:solidFill>
              <a:schemeClr val="tx1"/>
            </a:solidFill>
            <a:miter lim="800000"/>
            <a:headEnd/>
            <a:tailEnd/>
          </a:ln>
          <a:effectLst/>
        </p:spPr>
        <p:txBody>
          <a:bodyPr wrap="none" anchor="ctr"/>
          <a:lstStyle/>
          <a:p>
            <a:pPr algn="r">
              <a:defRPr/>
            </a:pPr>
            <a:endParaRPr lang="en-US" dirty="0">
              <a:solidFill>
                <a:srgbClr val="E35200"/>
              </a:solidFill>
              <a:latin typeface="+mn-lt"/>
              <a:ea typeface="ヒラギノ角ゴ Pro W3" pitchFamily="-32" charset="-128"/>
            </a:endParaRPr>
          </a:p>
          <a:p>
            <a:pPr algn="r">
              <a:defRPr/>
            </a:pPr>
            <a:r>
              <a:rPr lang="en-US" dirty="0">
                <a:solidFill>
                  <a:srgbClr val="FFCE00"/>
                </a:solidFill>
                <a:latin typeface="+mn-lt"/>
                <a:ea typeface="ヒラギノ角ゴ Pro W3" pitchFamily="-32" charset="-128"/>
              </a:rPr>
              <a:t>VSP</a:t>
            </a:r>
          </a:p>
        </p:txBody>
      </p:sp>
      <p:sp>
        <p:nvSpPr>
          <p:cNvPr id="286738" name="Rectangle 18"/>
          <p:cNvSpPr>
            <a:spLocks noChangeArrowheads="1"/>
          </p:cNvSpPr>
          <p:nvPr/>
        </p:nvSpPr>
        <p:spPr bwMode="auto">
          <a:xfrm>
            <a:off x="1919288" y="4692650"/>
            <a:ext cx="557212" cy="336550"/>
          </a:xfrm>
          <a:prstGeom prst="rect">
            <a:avLst/>
          </a:prstGeom>
          <a:solidFill>
            <a:schemeClr val="tx2"/>
          </a:solidFill>
          <a:ln w="9525">
            <a:solidFill>
              <a:schemeClr val="tx1"/>
            </a:solidFill>
            <a:miter lim="800000"/>
            <a:headEnd/>
            <a:tailEnd/>
          </a:ln>
          <a:effectLst/>
          <a:extLst/>
        </p:spPr>
        <p:txBody>
          <a:bodyPr wrap="none" anchor="ctr"/>
          <a:lstStyle/>
          <a:p>
            <a:pPr algn="ctr">
              <a:defRPr/>
            </a:pPr>
            <a:r>
              <a:rPr lang="en-US" sz="1600" dirty="0">
                <a:solidFill>
                  <a:schemeClr val="bg1"/>
                </a:solidFill>
                <a:latin typeface="+mn-lt"/>
                <a:ea typeface="ヒラギノ角ゴ Pro W3" pitchFamily="-32" charset="-128"/>
              </a:rPr>
              <a:t>PAVB</a:t>
            </a:r>
          </a:p>
        </p:txBody>
      </p:sp>
      <p:sp>
        <p:nvSpPr>
          <p:cNvPr id="286751" name="Line 31"/>
          <p:cNvSpPr>
            <a:spLocks noChangeShapeType="1"/>
          </p:cNvSpPr>
          <p:nvPr/>
        </p:nvSpPr>
        <p:spPr bwMode="auto">
          <a:xfrm>
            <a:off x="1981200" y="2133600"/>
            <a:ext cx="0" cy="2286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286752" name="Line 32"/>
          <p:cNvSpPr>
            <a:spLocks noChangeShapeType="1"/>
          </p:cNvSpPr>
          <p:nvPr/>
        </p:nvSpPr>
        <p:spPr bwMode="auto">
          <a:xfrm>
            <a:off x="3048000" y="2209800"/>
            <a:ext cx="0" cy="2286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17" name="Line 18"/>
          <p:cNvSpPr>
            <a:spLocks noChangeShapeType="1"/>
          </p:cNvSpPr>
          <p:nvPr/>
        </p:nvSpPr>
        <p:spPr bwMode="auto">
          <a:xfrm flipV="1">
            <a:off x="2362200" y="5257800"/>
            <a:ext cx="0" cy="533400"/>
          </a:xfrm>
          <a:prstGeom prst="line">
            <a:avLst/>
          </a:prstGeom>
          <a:noFill/>
          <a:ln w="76200">
            <a:solidFill>
              <a:srgbClr val="B0008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
        <p:nvSpPr>
          <p:cNvPr id="18" name="Line 19"/>
          <p:cNvSpPr>
            <a:spLocks noChangeShapeType="1"/>
          </p:cNvSpPr>
          <p:nvPr/>
        </p:nvSpPr>
        <p:spPr bwMode="auto">
          <a:xfrm flipV="1">
            <a:off x="2819400" y="5257800"/>
            <a:ext cx="0" cy="673100"/>
          </a:xfrm>
          <a:prstGeom prst="line">
            <a:avLst/>
          </a:prstGeom>
          <a:noFill/>
          <a:ln w="57150">
            <a:solidFill>
              <a:srgbClr val="77BC1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77BC1F"/>
              </a:solidFill>
              <a:latin typeface="+mn-lt"/>
            </a:endParaRPr>
          </a:p>
        </p:txBody>
      </p:sp>
      <p:sp>
        <p:nvSpPr>
          <p:cNvPr id="19" name="Text Box 20"/>
          <p:cNvSpPr txBox="1">
            <a:spLocks noChangeArrowheads="1"/>
          </p:cNvSpPr>
          <p:nvPr/>
        </p:nvSpPr>
        <p:spPr bwMode="auto">
          <a:xfrm>
            <a:off x="2590800" y="5930900"/>
            <a:ext cx="53340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dirty="0">
                <a:solidFill>
                  <a:srgbClr val="77BC1F"/>
                </a:solidFill>
              </a:rPr>
              <a:t>VP</a:t>
            </a:r>
          </a:p>
        </p:txBody>
      </p:sp>
      <p:sp>
        <p:nvSpPr>
          <p:cNvPr id="21" name="Text Box 22"/>
          <p:cNvSpPr txBox="1">
            <a:spLocks noChangeArrowheads="1"/>
          </p:cNvSpPr>
          <p:nvPr/>
        </p:nvSpPr>
        <p:spPr bwMode="auto">
          <a:xfrm>
            <a:off x="1905000" y="5854700"/>
            <a:ext cx="9144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spcBef>
                <a:spcPct val="50000"/>
              </a:spcBef>
            </a:pPr>
            <a:r>
              <a:rPr lang="en-US" altLang="en-US" sz="1400" dirty="0" smtClean="0">
                <a:solidFill>
                  <a:srgbClr val="B0008E"/>
                </a:solidFill>
                <a:latin typeface="+mn-lt"/>
              </a:rPr>
              <a:t>100-110 </a:t>
            </a:r>
            <a:r>
              <a:rPr lang="en-US" altLang="en-US" sz="1400" dirty="0">
                <a:solidFill>
                  <a:srgbClr val="B0008E"/>
                </a:solidFill>
                <a:latin typeface="+mn-lt"/>
              </a:rPr>
              <a:t>ms</a:t>
            </a:r>
          </a:p>
        </p:txBody>
      </p:sp>
      <p:sp>
        <p:nvSpPr>
          <p:cNvPr id="176145" name="TextBox 1"/>
          <p:cNvSpPr txBox="1">
            <a:spLocks noChangeArrowheads="1"/>
          </p:cNvSpPr>
          <p:nvPr/>
        </p:nvSpPr>
        <p:spPr bwMode="auto">
          <a:xfrm>
            <a:off x="3417195" y="3152775"/>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r>
              <a:rPr lang="en-US" altLang="en-US" sz="2000" dirty="0">
                <a:latin typeface="+mn-lt"/>
              </a:rPr>
              <a:t>PAVB</a:t>
            </a:r>
            <a:r>
              <a:rPr lang="en-US" altLang="en-US" dirty="0">
                <a:latin typeface="+mn-lt"/>
              </a:rPr>
              <a:t>: Post-Atrial Ventricular </a:t>
            </a:r>
            <a:r>
              <a:rPr lang="en-US" altLang="en-US" dirty="0" smtClean="0">
                <a:latin typeface="+mn-lt"/>
              </a:rPr>
              <a:t>Blanking</a:t>
            </a:r>
            <a:endParaRPr lang="en-US" altLang="en-US" dirty="0">
              <a:latin typeface="+mn-lt"/>
            </a:endParaRPr>
          </a:p>
        </p:txBody>
      </p:sp>
      <p:sp>
        <p:nvSpPr>
          <p:cNvPr id="176146" name="TextBox 22"/>
          <p:cNvSpPr txBox="1">
            <a:spLocks noChangeArrowheads="1"/>
          </p:cNvSpPr>
          <p:nvPr/>
        </p:nvSpPr>
        <p:spPr bwMode="auto">
          <a:xfrm>
            <a:off x="3426893" y="3633788"/>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r>
              <a:rPr lang="en-US" altLang="en-US" sz="2000" dirty="0">
                <a:latin typeface="+mn-lt"/>
              </a:rPr>
              <a:t>Ventricular Safety Pacing (VSP) Window </a:t>
            </a:r>
            <a:r>
              <a:rPr lang="en-US" altLang="en-US" dirty="0">
                <a:latin typeface="+mn-lt"/>
              </a:rPr>
              <a:t>= 110ms</a:t>
            </a:r>
          </a:p>
        </p:txBody>
      </p:sp>
      <p:sp>
        <p:nvSpPr>
          <p:cNvPr id="25" name="Rectangle 15"/>
          <p:cNvSpPr>
            <a:spLocks noChangeArrowheads="1"/>
          </p:cNvSpPr>
          <p:nvPr/>
        </p:nvSpPr>
        <p:spPr bwMode="auto">
          <a:xfrm>
            <a:off x="1981200" y="3290888"/>
            <a:ext cx="76200" cy="685800"/>
          </a:xfrm>
          <a:prstGeom prst="rect">
            <a:avLst/>
          </a:prstGeom>
          <a:solidFill>
            <a:srgbClr val="E35200"/>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E35200"/>
              </a:solidFill>
              <a:latin typeface="+mn-lt"/>
            </a:endParaRPr>
          </a:p>
        </p:txBody>
      </p:sp>
      <p:sp>
        <p:nvSpPr>
          <p:cNvPr id="26" name="Text Box 3"/>
          <p:cNvSpPr txBox="1">
            <a:spLocks noChangeArrowheads="1"/>
          </p:cNvSpPr>
          <p:nvPr/>
        </p:nvSpPr>
        <p:spPr bwMode="auto">
          <a:xfrm>
            <a:off x="152400" y="3581400"/>
            <a:ext cx="1674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b="0" dirty="0">
                <a:solidFill>
                  <a:srgbClr val="000000"/>
                </a:solidFill>
                <a:latin typeface="+mn-lt"/>
                <a:ea typeface="MS PGothic" pitchFamily="34" charset="-128"/>
              </a:rPr>
              <a:t>Atrial Channel</a:t>
            </a:r>
            <a:endParaRPr lang="en-US" altLang="en-US" sz="2000" b="0" dirty="0">
              <a:solidFill>
                <a:srgbClr val="000000"/>
              </a:solidFill>
              <a:latin typeface="+mn-lt"/>
              <a:ea typeface="MS PGothic" pitchFamily="34" charset="-128"/>
            </a:endParaRPr>
          </a:p>
        </p:txBody>
      </p:sp>
      <p:sp>
        <p:nvSpPr>
          <p:cNvPr id="27" name="Text Box 11"/>
          <p:cNvSpPr txBox="1">
            <a:spLocks noChangeArrowheads="1"/>
          </p:cNvSpPr>
          <p:nvPr/>
        </p:nvSpPr>
        <p:spPr bwMode="auto">
          <a:xfrm>
            <a:off x="762000" y="2646363"/>
            <a:ext cx="1252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400" dirty="0">
                <a:latin typeface="+mn-lt"/>
                <a:ea typeface="MS PGothic" pitchFamily="34" charset="-128"/>
              </a:rPr>
              <a:t>AS</a:t>
            </a:r>
            <a:r>
              <a:rPr lang="en-US" altLang="en-US" sz="2400" b="0" dirty="0">
                <a:latin typeface="+mn-lt"/>
                <a:ea typeface="MS PGothic" pitchFamily="34" charset="-128"/>
              </a:rPr>
              <a:t> or </a:t>
            </a:r>
            <a:r>
              <a:rPr lang="en-US" altLang="en-US" sz="2400" dirty="0">
                <a:latin typeface="+mn-lt"/>
                <a:ea typeface="MS PGothic" pitchFamily="34" charset="-128"/>
              </a:rPr>
              <a:t>AP</a:t>
            </a:r>
            <a:endParaRPr lang="en-US" altLang="en-US" sz="3200" dirty="0">
              <a:latin typeface="+mn-lt"/>
              <a:ea typeface="MS PGothic" pitchFamily="34" charset="-128"/>
            </a:endParaRPr>
          </a:p>
        </p:txBody>
      </p:sp>
      <p:sp>
        <p:nvSpPr>
          <p:cNvPr id="28" name="Rectangle 13"/>
          <p:cNvSpPr>
            <a:spLocks noChangeArrowheads="1"/>
          </p:cNvSpPr>
          <p:nvPr/>
        </p:nvSpPr>
        <p:spPr bwMode="auto">
          <a:xfrm>
            <a:off x="1981200" y="3595688"/>
            <a:ext cx="10668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AV</a:t>
            </a:r>
          </a:p>
        </p:txBody>
      </p:sp>
      <p:sp>
        <p:nvSpPr>
          <p:cNvPr id="29" name="Rectangle 14"/>
          <p:cNvSpPr>
            <a:spLocks noChangeArrowheads="1"/>
          </p:cNvSpPr>
          <p:nvPr/>
        </p:nvSpPr>
        <p:spPr bwMode="auto">
          <a:xfrm>
            <a:off x="1981200" y="3595688"/>
            <a:ext cx="457200" cy="304800"/>
          </a:xfrm>
          <a:prstGeom prst="rect">
            <a:avLst/>
          </a:prstGeom>
          <a:solidFill>
            <a:schemeClr val="tx2"/>
          </a:solidFill>
          <a:ln w="9525">
            <a:solidFill>
              <a:schemeClr val="tx1"/>
            </a:solidFill>
            <a:miter lim="800000"/>
            <a:headEnd/>
            <a:tailEnd/>
          </a:ln>
          <a:effectLst/>
          <a:extLst/>
        </p:spPr>
        <p:txBody>
          <a:bodyPr wrap="none" anchor="ctr"/>
          <a:lstStyle/>
          <a:p>
            <a:pPr algn="ctr">
              <a:defRPr/>
            </a:pPr>
            <a:r>
              <a:rPr lang="en-US" dirty="0">
                <a:solidFill>
                  <a:schemeClr val="bg1"/>
                </a:solidFill>
                <a:latin typeface="+mn-lt"/>
                <a:ea typeface="ヒラギノ角ゴ Pro W3" pitchFamily="-32" charset="-128"/>
              </a:rPr>
              <a:t>AB</a:t>
            </a:r>
          </a:p>
        </p:txBody>
      </p:sp>
      <p:sp>
        <p:nvSpPr>
          <p:cNvPr id="2" name="Title 1"/>
          <p:cNvSpPr>
            <a:spLocks noGrp="1"/>
          </p:cNvSpPr>
          <p:nvPr>
            <p:ph type="title"/>
          </p:nvPr>
        </p:nvSpPr>
        <p:spPr/>
        <p:txBody>
          <a:bodyPr>
            <a:normAutofit fontScale="90000"/>
          </a:bodyPr>
          <a:lstStyle/>
          <a:p>
            <a:endParaRPr lang="en-IN"/>
          </a:p>
        </p:txBody>
      </p:sp>
    </p:spTree>
    <p:extLst>
      <p:ext uri="{BB962C8B-B14F-4D97-AF65-F5344CB8AC3E}">
        <p14:creationId xmlns:p14="http://schemas.microsoft.com/office/powerpoint/2010/main" val="2808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7" grpId="0" animBg="1"/>
      <p:bldP spid="286738" grpId="0" animBg="1"/>
      <p:bldP spid="17" grpId="0" animBg="1"/>
      <p:bldP spid="18" grpId="0" animBg="1"/>
      <p:bldP spid="19"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2400" b="1" dirty="0"/>
              <a:t>Ventricular Safety Pacing (VSP</a:t>
            </a:r>
            <a:r>
              <a:rPr lang="en-IN" sz="2400" b="1" dirty="0" smtClean="0"/>
              <a:t>)</a:t>
            </a:r>
          </a:p>
          <a:p>
            <a:r>
              <a:rPr lang="en-US" sz="2200" dirty="0"/>
              <a:t>U</a:t>
            </a:r>
            <a:r>
              <a:rPr lang="en-US" sz="2200" dirty="0" smtClean="0"/>
              <a:t>ses </a:t>
            </a:r>
            <a:r>
              <a:rPr lang="en-US" sz="2200" dirty="0"/>
              <a:t>a brief sensing period </a:t>
            </a:r>
            <a:r>
              <a:rPr lang="en-US" sz="2200" dirty="0" smtClean="0"/>
              <a:t>-</a:t>
            </a:r>
            <a:r>
              <a:rPr lang="en-US" sz="2200" b="1" dirty="0" smtClean="0"/>
              <a:t>crosstalk </a:t>
            </a:r>
            <a:r>
              <a:rPr lang="en-US" sz="2200" b="1" dirty="0"/>
              <a:t>sensing </a:t>
            </a:r>
            <a:r>
              <a:rPr lang="en-US" sz="2200" b="1" dirty="0" smtClean="0"/>
              <a:t>window</a:t>
            </a:r>
          </a:p>
          <a:p>
            <a:r>
              <a:rPr lang="en-US" sz="2200" dirty="0" smtClean="0"/>
              <a:t>After  </a:t>
            </a:r>
            <a:r>
              <a:rPr lang="en-US" sz="2200" dirty="0"/>
              <a:t>the ventricular blanking period </a:t>
            </a:r>
            <a:endParaRPr lang="en-US" sz="2200" dirty="0" smtClean="0"/>
          </a:p>
          <a:p>
            <a:r>
              <a:rPr lang="en-US" sz="2200" dirty="0" smtClean="0"/>
              <a:t>Ventricular </a:t>
            </a:r>
            <a:r>
              <a:rPr lang="en-US" sz="2200" dirty="0"/>
              <a:t>sensing during this window results in ventricular pacing at the end of the safety </a:t>
            </a:r>
            <a:r>
              <a:rPr lang="en-US" sz="2200" dirty="0" smtClean="0"/>
              <a:t>window</a:t>
            </a:r>
          </a:p>
          <a:p>
            <a:r>
              <a:rPr lang="en-US" sz="2200" dirty="0" smtClean="0"/>
              <a:t>which </a:t>
            </a:r>
            <a:r>
              <a:rPr lang="en-US" sz="2200" dirty="0"/>
              <a:t>can be recognized from the ECG by shortening of the AV </a:t>
            </a:r>
            <a:r>
              <a:rPr lang="en-US" sz="2200" dirty="0" smtClean="0"/>
              <a:t>interval</a:t>
            </a:r>
            <a:endParaRPr lang="en-IN" sz="2200" dirty="0"/>
          </a:p>
        </p:txBody>
      </p:sp>
    </p:spTree>
    <p:extLst>
      <p:ext uri="{BB962C8B-B14F-4D97-AF65-F5344CB8AC3E}">
        <p14:creationId xmlns:p14="http://schemas.microsoft.com/office/powerpoint/2010/main" val="123900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5818" t="15316" r="41273" b="10951"/>
          <a:stretch/>
        </p:blipFill>
        <p:spPr>
          <a:xfrm>
            <a:off x="685800" y="304800"/>
            <a:ext cx="8077200" cy="6400800"/>
          </a:xfrm>
          <a:prstGeom prst="rect">
            <a:avLst/>
          </a:prstGeom>
        </p:spPr>
      </p:pic>
    </p:spTree>
    <p:extLst>
      <p:ext uri="{BB962C8B-B14F-4D97-AF65-F5344CB8AC3E}">
        <p14:creationId xmlns:p14="http://schemas.microsoft.com/office/powerpoint/2010/main" val="351789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500" dirty="0"/>
              <a:t>Differential </a:t>
            </a:r>
            <a:r>
              <a:rPr lang="en-IN" sz="3500" dirty="0" err="1"/>
              <a:t>Atrioventricular</a:t>
            </a:r>
            <a:r>
              <a:rPr lang="en-IN" sz="3500" dirty="0"/>
              <a:t> Interval</a:t>
            </a:r>
          </a:p>
        </p:txBody>
      </p:sp>
      <p:sp>
        <p:nvSpPr>
          <p:cNvPr id="3" name="Content Placeholder 2"/>
          <p:cNvSpPr>
            <a:spLocks noGrp="1"/>
          </p:cNvSpPr>
          <p:nvPr>
            <p:ph idx="1"/>
          </p:nvPr>
        </p:nvSpPr>
        <p:spPr/>
        <p:txBody>
          <a:bodyPr>
            <a:normAutofit/>
          </a:bodyPr>
          <a:lstStyle/>
          <a:p>
            <a:r>
              <a:rPr lang="en-US" sz="2200" dirty="0" smtClean="0"/>
              <a:t>Attempt </a:t>
            </a:r>
            <a:r>
              <a:rPr lang="en-US" sz="2200" dirty="0"/>
              <a:t>to provide an intra-atrial conduction time of equal duration whether atrial contraction is paced or </a:t>
            </a:r>
            <a:r>
              <a:rPr lang="en-US" sz="2200" dirty="0" smtClean="0"/>
              <a:t>sensed</a:t>
            </a:r>
          </a:p>
          <a:p>
            <a:endParaRPr lang="en-US" sz="2200" dirty="0" smtClean="0"/>
          </a:p>
          <a:p>
            <a:r>
              <a:rPr lang="en-IN" sz="2200" b="1" dirty="0"/>
              <a:t>Paced AV interval </a:t>
            </a:r>
            <a:r>
              <a:rPr lang="en-IN" sz="2200" dirty="0" smtClean="0"/>
              <a:t>- atrial-paced </a:t>
            </a:r>
            <a:r>
              <a:rPr lang="en-IN" sz="2200" dirty="0"/>
              <a:t>event (A) to ventricular-paced event (V</a:t>
            </a:r>
            <a:r>
              <a:rPr lang="en-IN" sz="2200" dirty="0" smtClean="0"/>
              <a:t>)</a:t>
            </a:r>
          </a:p>
          <a:p>
            <a:r>
              <a:rPr lang="en-IN" sz="2200" dirty="0" smtClean="0"/>
              <a:t> </a:t>
            </a:r>
          </a:p>
          <a:p>
            <a:r>
              <a:rPr lang="en-IN" sz="2200" b="1" dirty="0" smtClean="0"/>
              <a:t>Sensed </a:t>
            </a:r>
            <a:r>
              <a:rPr lang="en-IN" sz="2200" b="1" dirty="0"/>
              <a:t>AV interval </a:t>
            </a:r>
            <a:r>
              <a:rPr lang="en-IN" sz="2200" dirty="0" smtClean="0"/>
              <a:t>- atrial-sensed </a:t>
            </a:r>
            <a:r>
              <a:rPr lang="en-IN" sz="2200" dirty="0"/>
              <a:t>event (P) to ventricular-paced event (V)</a:t>
            </a:r>
          </a:p>
        </p:txBody>
      </p:sp>
    </p:spTree>
    <p:extLst>
      <p:ext uri="{BB962C8B-B14F-4D97-AF65-F5344CB8AC3E}">
        <p14:creationId xmlns:p14="http://schemas.microsoft.com/office/powerpoint/2010/main" val="252896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SAV- commences </a:t>
            </a:r>
            <a:r>
              <a:rPr lang="en-US" sz="2200" dirty="0"/>
              <a:t>only when the atrial depolarization is detected by the </a:t>
            </a:r>
            <a:r>
              <a:rPr lang="en-US" sz="2200" dirty="0" smtClean="0"/>
              <a:t>pacemaker.            </a:t>
            </a:r>
          </a:p>
          <a:p>
            <a:pPr marL="0" indent="0">
              <a:buNone/>
            </a:pPr>
            <a:r>
              <a:rPr lang="en-US" sz="2200" dirty="0" smtClean="0"/>
              <a:t>                 20–60 </a:t>
            </a:r>
            <a:r>
              <a:rPr lang="en-US" sz="2200" dirty="0" err="1"/>
              <a:t>ms</a:t>
            </a:r>
            <a:r>
              <a:rPr lang="en-US" sz="2200" dirty="0"/>
              <a:t> after </a:t>
            </a:r>
            <a:r>
              <a:rPr lang="en-US" sz="2200" dirty="0" smtClean="0"/>
              <a:t>onset of P</a:t>
            </a:r>
          </a:p>
          <a:p>
            <a:pPr marL="0" indent="0">
              <a:buNone/>
            </a:pPr>
            <a:endParaRPr lang="en-US" sz="2200" dirty="0" smtClean="0"/>
          </a:p>
          <a:p>
            <a:r>
              <a:rPr lang="en-US" sz="2200" dirty="0" smtClean="0"/>
              <a:t>PAV- </a:t>
            </a:r>
            <a:r>
              <a:rPr lang="en-US" sz="2200" dirty="0"/>
              <a:t>commences immediately with the pacing </a:t>
            </a:r>
            <a:r>
              <a:rPr lang="en-US" sz="2200" dirty="0" smtClean="0"/>
              <a:t>artifact</a:t>
            </a:r>
          </a:p>
          <a:p>
            <a:endParaRPr lang="en-US" sz="2200" dirty="0" smtClean="0"/>
          </a:p>
          <a:p>
            <a:r>
              <a:rPr lang="en-US" sz="2200" dirty="0" smtClean="0"/>
              <a:t>SAV &lt; PAV</a:t>
            </a:r>
            <a:endParaRPr lang="en-IN" sz="2200" dirty="0"/>
          </a:p>
        </p:txBody>
      </p:sp>
      <p:sp>
        <p:nvSpPr>
          <p:cNvPr id="4" name="Freeform 3"/>
          <p:cNvSpPr/>
          <p:nvPr/>
        </p:nvSpPr>
        <p:spPr>
          <a:xfrm>
            <a:off x="5593080" y="2331562"/>
            <a:ext cx="548640" cy="350678"/>
          </a:xfrm>
          <a:custGeom>
            <a:avLst/>
            <a:gdLst>
              <a:gd name="connsiteX0" fmla="*/ 0 w 548640"/>
              <a:gd name="connsiteY0" fmla="*/ 350678 h 350678"/>
              <a:gd name="connsiteX1" fmla="*/ 243840 w 548640"/>
              <a:gd name="connsiteY1" fmla="*/ 158 h 350678"/>
              <a:gd name="connsiteX2" fmla="*/ 548640 w 548640"/>
              <a:gd name="connsiteY2" fmla="*/ 304958 h 350678"/>
            </a:gdLst>
            <a:ahLst/>
            <a:cxnLst>
              <a:cxn ang="0">
                <a:pos x="connsiteX0" y="connsiteY0"/>
              </a:cxn>
              <a:cxn ang="0">
                <a:pos x="connsiteX1" y="connsiteY1"/>
              </a:cxn>
              <a:cxn ang="0">
                <a:pos x="connsiteX2" y="connsiteY2"/>
              </a:cxn>
            </a:cxnLst>
            <a:rect l="l" t="t" r="r" b="b"/>
            <a:pathLst>
              <a:path w="548640" h="350678">
                <a:moveTo>
                  <a:pt x="0" y="350678"/>
                </a:moveTo>
                <a:cubicBezTo>
                  <a:pt x="76200" y="179228"/>
                  <a:pt x="152400" y="7778"/>
                  <a:pt x="243840" y="158"/>
                </a:cubicBezTo>
                <a:cubicBezTo>
                  <a:pt x="335280" y="-7462"/>
                  <a:pt x="480060" y="261778"/>
                  <a:pt x="548640" y="30495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p:cNvCxnSpPr/>
          <p:nvPr/>
        </p:nvCxnSpPr>
        <p:spPr>
          <a:xfrm>
            <a:off x="5273040" y="2506901"/>
            <a:ext cx="4114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84520" y="2506901"/>
            <a:ext cx="0" cy="31249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82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Dynamic AV delay</a:t>
            </a:r>
            <a:endParaRPr lang="en-IN" sz="3500" dirty="0"/>
          </a:p>
        </p:txBody>
      </p:sp>
      <p:sp>
        <p:nvSpPr>
          <p:cNvPr id="3" name="Content Placeholder 2"/>
          <p:cNvSpPr>
            <a:spLocks noGrp="1"/>
          </p:cNvSpPr>
          <p:nvPr>
            <p:ph idx="1"/>
          </p:nvPr>
        </p:nvSpPr>
        <p:spPr/>
        <p:txBody>
          <a:bodyPr>
            <a:normAutofit/>
          </a:bodyPr>
          <a:lstStyle/>
          <a:p>
            <a:r>
              <a:rPr lang="en-US" sz="2200" dirty="0" smtClean="0"/>
              <a:t>PR </a:t>
            </a:r>
            <a:r>
              <a:rPr lang="en-US" sz="2200" dirty="0"/>
              <a:t>interval </a:t>
            </a:r>
            <a:r>
              <a:rPr lang="en-US" sz="2200" dirty="0" smtClean="0"/>
              <a:t>-  </a:t>
            </a:r>
            <a:r>
              <a:rPr lang="en-US" sz="2200" dirty="0"/>
              <a:t>shortened during </a:t>
            </a:r>
            <a:r>
              <a:rPr lang="en-US" sz="2200" dirty="0" smtClean="0"/>
              <a:t>exercise</a:t>
            </a:r>
          </a:p>
          <a:p>
            <a:r>
              <a:rPr lang="en-US" sz="2200" dirty="0" smtClean="0"/>
              <a:t>AV </a:t>
            </a:r>
            <a:r>
              <a:rPr lang="en-US" sz="2200" dirty="0"/>
              <a:t>delay </a:t>
            </a:r>
            <a:r>
              <a:rPr lang="en-US" sz="2200" dirty="0" smtClean="0"/>
              <a:t>- designed </a:t>
            </a:r>
            <a:r>
              <a:rPr lang="en-US" sz="2200" dirty="0"/>
              <a:t>to reproduce this physiological </a:t>
            </a:r>
            <a:r>
              <a:rPr lang="en-US" sz="2200" dirty="0" smtClean="0"/>
              <a:t>phenomenon</a:t>
            </a:r>
          </a:p>
          <a:p>
            <a:r>
              <a:rPr lang="en-US" sz="2200" dirty="0"/>
              <a:t>S</a:t>
            </a:r>
            <a:r>
              <a:rPr lang="en-US" sz="2200" dirty="0" smtClean="0"/>
              <a:t>hortened </a:t>
            </a:r>
            <a:r>
              <a:rPr lang="en-US" sz="2200" dirty="0"/>
              <a:t>sensed AV delays </a:t>
            </a:r>
            <a:r>
              <a:rPr lang="en-US" sz="2200" dirty="0" smtClean="0">
                <a:sym typeface="Wingdings" pitchFamily="2" charset="2"/>
              </a:rPr>
              <a:t> </a:t>
            </a:r>
            <a:r>
              <a:rPr lang="en-US" sz="2200" dirty="0" smtClean="0"/>
              <a:t>increase </a:t>
            </a:r>
            <a:r>
              <a:rPr lang="en-US" sz="2200" dirty="0"/>
              <a:t>the sensing window for detecting rapid atrial events by shortening </a:t>
            </a:r>
            <a:r>
              <a:rPr lang="en-US" sz="2200" dirty="0" smtClean="0"/>
              <a:t>TARP </a:t>
            </a:r>
            <a:r>
              <a:rPr lang="en-US" sz="2200" dirty="0"/>
              <a:t>and increasing the rate of appearance of a 2:1 block. </a:t>
            </a:r>
            <a:endParaRPr lang="en-US" sz="2200" dirty="0" smtClean="0"/>
          </a:p>
          <a:p>
            <a:r>
              <a:rPr lang="en-US" sz="2200" dirty="0" smtClean="0"/>
              <a:t>The </a:t>
            </a:r>
            <a:r>
              <a:rPr lang="en-US" sz="2200" dirty="0"/>
              <a:t>dynamic AV delay adjusts the AV delays linearly as the heart rate increases. </a:t>
            </a:r>
            <a:endParaRPr lang="en-US" sz="2200" dirty="0" smtClean="0"/>
          </a:p>
        </p:txBody>
      </p:sp>
    </p:spTree>
    <p:extLst>
      <p:ext uri="{BB962C8B-B14F-4D97-AF65-F5344CB8AC3E}">
        <p14:creationId xmlns:p14="http://schemas.microsoft.com/office/powerpoint/2010/main" val="398749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a:t>P</a:t>
            </a:r>
            <a:r>
              <a:rPr lang="en-US" sz="2200" dirty="0" smtClean="0"/>
              <a:t>ossible </a:t>
            </a:r>
            <a:r>
              <a:rPr lang="en-US" sz="2200" dirty="0"/>
              <a:t>to program 3 levels of AV delay </a:t>
            </a:r>
            <a:endParaRPr lang="en-US" sz="2200" dirty="0" smtClean="0"/>
          </a:p>
          <a:p>
            <a:r>
              <a:rPr lang="en-US" sz="2200" b="1" dirty="0"/>
              <a:t>L</a:t>
            </a:r>
            <a:r>
              <a:rPr lang="en-US" sz="2200" b="1" dirty="0" smtClean="0"/>
              <a:t>ow</a:t>
            </a:r>
            <a:r>
              <a:rPr lang="en-US" sz="2200" dirty="0" smtClean="0"/>
              <a:t> - shortening </a:t>
            </a:r>
            <a:r>
              <a:rPr lang="en-US" sz="2200" dirty="0"/>
              <a:t>of the AV delay by 0.5 </a:t>
            </a:r>
            <a:r>
              <a:rPr lang="en-US" sz="2200" dirty="0" err="1"/>
              <a:t>ms</a:t>
            </a:r>
            <a:r>
              <a:rPr lang="en-US" sz="2200" dirty="0"/>
              <a:t> for a rate increase of 1 </a:t>
            </a:r>
            <a:r>
              <a:rPr lang="en-US" sz="2200" dirty="0" smtClean="0"/>
              <a:t>beat/minute</a:t>
            </a:r>
          </a:p>
          <a:p>
            <a:endParaRPr lang="en-US" sz="2200" dirty="0" smtClean="0"/>
          </a:p>
          <a:p>
            <a:r>
              <a:rPr lang="en-US" sz="2200" dirty="0" smtClean="0"/>
              <a:t> </a:t>
            </a:r>
            <a:r>
              <a:rPr lang="en-US" sz="2200" b="1" dirty="0"/>
              <a:t>M</a:t>
            </a:r>
            <a:r>
              <a:rPr lang="en-US" sz="2200" b="1" dirty="0" smtClean="0"/>
              <a:t>edium </a:t>
            </a:r>
            <a:r>
              <a:rPr lang="en-US" sz="2200" dirty="0" smtClean="0"/>
              <a:t>-0.75 </a:t>
            </a:r>
            <a:r>
              <a:rPr lang="en-US" sz="2200" dirty="0" err="1"/>
              <a:t>ms</a:t>
            </a:r>
            <a:r>
              <a:rPr lang="en-US" sz="2200" dirty="0"/>
              <a:t> for </a:t>
            </a:r>
            <a:r>
              <a:rPr lang="en-US" sz="2200" dirty="0" smtClean="0"/>
              <a:t> increase </a:t>
            </a:r>
            <a:r>
              <a:rPr lang="en-US" sz="2200" dirty="0"/>
              <a:t>of 1 </a:t>
            </a:r>
            <a:r>
              <a:rPr lang="en-US" sz="2200" dirty="0" smtClean="0"/>
              <a:t>beat/minute</a:t>
            </a:r>
          </a:p>
          <a:p>
            <a:endParaRPr lang="en-US" sz="2200" dirty="0" smtClean="0"/>
          </a:p>
          <a:p>
            <a:r>
              <a:rPr lang="en-US" sz="2200" b="1" dirty="0" smtClean="0"/>
              <a:t>High</a:t>
            </a:r>
            <a:r>
              <a:rPr lang="en-US" sz="2200" dirty="0" smtClean="0"/>
              <a:t> - 1.0 </a:t>
            </a:r>
            <a:r>
              <a:rPr lang="en-US" sz="2200" dirty="0" err="1"/>
              <a:t>ms</a:t>
            </a:r>
            <a:r>
              <a:rPr lang="en-US" sz="2200" dirty="0"/>
              <a:t> for </a:t>
            </a:r>
            <a:r>
              <a:rPr lang="en-US" sz="2200" dirty="0" smtClean="0"/>
              <a:t>increase </a:t>
            </a:r>
            <a:r>
              <a:rPr lang="en-US" sz="2200" dirty="0"/>
              <a:t>of 1 </a:t>
            </a:r>
            <a:r>
              <a:rPr lang="en-US" sz="2200" dirty="0" smtClean="0"/>
              <a:t>beat/minute</a:t>
            </a:r>
          </a:p>
          <a:p>
            <a:endParaRPr lang="en-IN" dirty="0"/>
          </a:p>
        </p:txBody>
      </p:sp>
    </p:spTree>
    <p:extLst>
      <p:ext uri="{BB962C8B-B14F-4D97-AF65-F5344CB8AC3E}">
        <p14:creationId xmlns:p14="http://schemas.microsoft.com/office/powerpoint/2010/main" val="5467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200" dirty="0"/>
              <a:t>The shortening of the AV delay continues until the heart rate reaches the maximum sensor rate or the maximum synchronous rate or if the AV delay value reaches the value of the shortest programmed AV delay.</a:t>
            </a:r>
            <a:endParaRPr lang="en-IN" sz="2200" dirty="0"/>
          </a:p>
          <a:p>
            <a:endParaRPr lang="en-IN" dirty="0"/>
          </a:p>
        </p:txBody>
      </p:sp>
    </p:spTree>
    <p:extLst>
      <p:ext uri="{BB962C8B-B14F-4D97-AF65-F5344CB8AC3E}">
        <p14:creationId xmlns:p14="http://schemas.microsoft.com/office/powerpoint/2010/main" val="128167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Far field  sensing</a:t>
            </a:r>
            <a:endParaRPr lang="en-IN" sz="3500" dirty="0"/>
          </a:p>
        </p:txBody>
      </p:sp>
      <p:sp>
        <p:nvSpPr>
          <p:cNvPr id="3" name="Content Placeholder 2"/>
          <p:cNvSpPr>
            <a:spLocks noGrp="1"/>
          </p:cNvSpPr>
          <p:nvPr>
            <p:ph idx="1"/>
          </p:nvPr>
        </p:nvSpPr>
        <p:spPr/>
        <p:txBody>
          <a:bodyPr>
            <a:normAutofit/>
          </a:bodyPr>
          <a:lstStyle/>
          <a:p>
            <a:r>
              <a:rPr lang="en-US" altLang="en-US" sz="2200" dirty="0"/>
              <a:t>An intrinsic event is sensed in the opposite chamber it originates from</a:t>
            </a:r>
          </a:p>
          <a:p>
            <a:r>
              <a:rPr lang="en-US" sz="2200" b="1" dirty="0" smtClean="0"/>
              <a:t>Far field R wave </a:t>
            </a:r>
            <a:r>
              <a:rPr lang="en-US" sz="2200" b="1" dirty="0" err="1" smtClean="0"/>
              <a:t>oversensing</a:t>
            </a:r>
            <a:endParaRPr lang="en-US" sz="2200" b="1" dirty="0" smtClean="0"/>
          </a:p>
          <a:p>
            <a:r>
              <a:rPr lang="en-US" sz="2200" b="1" dirty="0" smtClean="0"/>
              <a:t>Far field P wave </a:t>
            </a:r>
            <a:r>
              <a:rPr lang="en-US" sz="2200" b="1" dirty="0" err="1" smtClean="0"/>
              <a:t>oversensing</a:t>
            </a:r>
            <a:endParaRPr lang="en-IN" sz="2200" b="1" dirty="0"/>
          </a:p>
        </p:txBody>
      </p:sp>
    </p:spTree>
    <p:extLst>
      <p:ext uri="{BB962C8B-B14F-4D97-AF65-F5344CB8AC3E}">
        <p14:creationId xmlns:p14="http://schemas.microsoft.com/office/powerpoint/2010/main" val="190697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Far field R wave over sensing</a:t>
            </a:r>
            <a:endParaRPr lang="en-IN" sz="3500" dirty="0"/>
          </a:p>
        </p:txBody>
      </p:sp>
      <p:sp>
        <p:nvSpPr>
          <p:cNvPr id="3" name="Content Placeholder 2"/>
          <p:cNvSpPr>
            <a:spLocks noGrp="1"/>
          </p:cNvSpPr>
          <p:nvPr>
            <p:ph idx="1"/>
          </p:nvPr>
        </p:nvSpPr>
        <p:spPr/>
        <p:txBody>
          <a:bodyPr/>
          <a:lstStyle/>
          <a:p>
            <a:r>
              <a:rPr lang="en-US" sz="2200" dirty="0" err="1"/>
              <a:t>Oversensing</a:t>
            </a:r>
            <a:r>
              <a:rPr lang="en-US" sz="2200" dirty="0"/>
              <a:t> by the atrial lead </a:t>
            </a:r>
          </a:p>
          <a:p>
            <a:endParaRPr lang="en-US" sz="2200" dirty="0"/>
          </a:p>
          <a:p>
            <a:r>
              <a:rPr lang="en-US" sz="2200" dirty="0"/>
              <a:t> May occur with ventricular sensing or with ventricular </a:t>
            </a:r>
            <a:r>
              <a:rPr lang="en-US" sz="2200" dirty="0" smtClean="0"/>
              <a:t>pacing</a:t>
            </a:r>
          </a:p>
          <a:p>
            <a:endParaRPr lang="en-US" sz="2200" dirty="0"/>
          </a:p>
          <a:p>
            <a:r>
              <a:rPr lang="en-US" sz="2200" dirty="0"/>
              <a:t>Right atrial appendage is anatomically close to the RVOT</a:t>
            </a:r>
            <a:endParaRPr lang="en-IN" sz="2200" dirty="0"/>
          </a:p>
          <a:p>
            <a:endParaRPr lang="en-IN" dirty="0"/>
          </a:p>
        </p:txBody>
      </p:sp>
    </p:spTree>
    <p:extLst>
      <p:ext uri="{BB962C8B-B14F-4D97-AF65-F5344CB8AC3E}">
        <p14:creationId xmlns:p14="http://schemas.microsoft.com/office/powerpoint/2010/main" val="27428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All  </a:t>
            </a:r>
            <a:r>
              <a:rPr lang="en-US" sz="2200" dirty="0"/>
              <a:t>potential variations of a single complete pacing </a:t>
            </a:r>
            <a:r>
              <a:rPr lang="en-US" sz="2200" dirty="0" smtClean="0"/>
              <a:t>cycle</a:t>
            </a:r>
          </a:p>
          <a:p>
            <a:endParaRPr lang="en-US" sz="2200" dirty="0"/>
          </a:p>
          <a:p>
            <a:endParaRPr lang="en-US" sz="2200" dirty="0" smtClean="0"/>
          </a:p>
          <a:p>
            <a:endParaRPr lang="en-US" sz="2200" dirty="0" smtClean="0"/>
          </a:p>
        </p:txBody>
      </p:sp>
      <p:grpSp>
        <p:nvGrpSpPr>
          <p:cNvPr id="4" name="Group 3"/>
          <p:cNvGrpSpPr/>
          <p:nvPr/>
        </p:nvGrpSpPr>
        <p:grpSpPr>
          <a:xfrm>
            <a:off x="794801" y="2667000"/>
            <a:ext cx="7510999" cy="3581400"/>
            <a:chOff x="152400" y="227480"/>
            <a:chExt cx="8991599" cy="6555438"/>
          </a:xfrm>
        </p:grpSpPr>
        <p:sp>
          <p:nvSpPr>
            <p:cNvPr id="5" name="Freeform 4"/>
            <p:cNvSpPr/>
            <p:nvPr/>
          </p:nvSpPr>
          <p:spPr>
            <a:xfrm>
              <a:off x="7552848" y="4174652"/>
              <a:ext cx="91440" cy="735484"/>
            </a:xfrm>
            <a:custGeom>
              <a:avLst/>
              <a:gdLst/>
              <a:ahLst/>
              <a:cxnLst/>
              <a:rect l="0" t="0" r="0" b="0"/>
              <a:pathLst>
                <a:path>
                  <a:moveTo>
                    <a:pt x="45720" y="0"/>
                  </a:moveTo>
                  <a:lnTo>
                    <a:pt x="45720" y="7354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5280421" y="1833324"/>
              <a:ext cx="2318146" cy="735484"/>
            </a:xfrm>
            <a:custGeom>
              <a:avLst/>
              <a:gdLst/>
              <a:ahLst/>
              <a:cxnLst/>
              <a:rect l="0" t="0" r="0" b="0"/>
              <a:pathLst>
                <a:path>
                  <a:moveTo>
                    <a:pt x="0" y="0"/>
                  </a:moveTo>
                  <a:lnTo>
                    <a:pt x="0" y="501211"/>
                  </a:lnTo>
                  <a:lnTo>
                    <a:pt x="2318146" y="501211"/>
                  </a:lnTo>
                  <a:lnTo>
                    <a:pt x="2318146" y="735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962275" y="4174652"/>
              <a:ext cx="1545431" cy="735484"/>
            </a:xfrm>
            <a:custGeom>
              <a:avLst/>
              <a:gdLst/>
              <a:ahLst/>
              <a:cxnLst/>
              <a:rect l="0" t="0" r="0" b="0"/>
              <a:pathLst>
                <a:path>
                  <a:moveTo>
                    <a:pt x="0" y="0"/>
                  </a:moveTo>
                  <a:lnTo>
                    <a:pt x="0" y="501211"/>
                  </a:lnTo>
                  <a:lnTo>
                    <a:pt x="1545431" y="501211"/>
                  </a:lnTo>
                  <a:lnTo>
                    <a:pt x="1545431" y="7354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1416843" y="4174652"/>
              <a:ext cx="1545431" cy="735484"/>
            </a:xfrm>
            <a:custGeom>
              <a:avLst/>
              <a:gdLst/>
              <a:ahLst/>
              <a:cxnLst/>
              <a:rect l="0" t="0" r="0" b="0"/>
              <a:pathLst>
                <a:path>
                  <a:moveTo>
                    <a:pt x="1545431" y="0"/>
                  </a:moveTo>
                  <a:lnTo>
                    <a:pt x="1545431" y="501211"/>
                  </a:lnTo>
                  <a:lnTo>
                    <a:pt x="0" y="501211"/>
                  </a:lnTo>
                  <a:lnTo>
                    <a:pt x="0" y="7354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2962275" y="1833324"/>
              <a:ext cx="2318146" cy="735484"/>
            </a:xfrm>
            <a:custGeom>
              <a:avLst/>
              <a:gdLst/>
              <a:ahLst/>
              <a:cxnLst/>
              <a:rect l="0" t="0" r="0" b="0"/>
              <a:pathLst>
                <a:path>
                  <a:moveTo>
                    <a:pt x="2318146" y="0"/>
                  </a:moveTo>
                  <a:lnTo>
                    <a:pt x="2318146" y="501211"/>
                  </a:lnTo>
                  <a:lnTo>
                    <a:pt x="0" y="501211"/>
                  </a:lnTo>
                  <a:lnTo>
                    <a:pt x="0" y="735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Rounded Rectangle 9"/>
            <p:cNvSpPr/>
            <p:nvPr/>
          </p:nvSpPr>
          <p:spPr>
            <a:xfrm>
              <a:off x="4015978" y="227480"/>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4296965" y="494418"/>
              <a:ext cx="2528887" cy="1605843"/>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IN" sz="2000" kern="1200" dirty="0" smtClean="0"/>
                <a:t>Each  timing circuit</a:t>
              </a:r>
              <a:endParaRPr lang="en-IN" sz="2000" kern="1200" dirty="0"/>
            </a:p>
          </p:txBody>
        </p:sp>
        <p:sp>
          <p:nvSpPr>
            <p:cNvPr id="12" name="Rounded Rectangle 11"/>
            <p:cNvSpPr/>
            <p:nvPr/>
          </p:nvSpPr>
          <p:spPr>
            <a:xfrm>
              <a:off x="1697831" y="2568809"/>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002343" y="2835746"/>
              <a:ext cx="2528887" cy="1605844"/>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US" sz="2000" dirty="0"/>
                <a:t>C</a:t>
              </a:r>
              <a:r>
                <a:rPr lang="en-US" sz="2000" kern="1200" dirty="0" smtClean="0"/>
                <a:t>ompletes its cycle</a:t>
              </a:r>
              <a:endParaRPr lang="en-IN" sz="2000" kern="1200" dirty="0"/>
            </a:p>
          </p:txBody>
        </p:sp>
        <p:sp>
          <p:nvSpPr>
            <p:cNvPr id="14" name="Rounded Rectangle 13"/>
            <p:cNvSpPr/>
            <p:nvPr/>
          </p:nvSpPr>
          <p:spPr>
            <a:xfrm>
              <a:off x="152400" y="4910137"/>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33387" y="5177075"/>
              <a:ext cx="2528887" cy="1605843"/>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US" sz="3000" kern="1200" dirty="0" smtClean="0"/>
                <a:t> </a:t>
              </a:r>
              <a:r>
                <a:rPr lang="en-US" kern="1200" dirty="0" smtClean="0"/>
                <a:t>Release of a pacing stimulus</a:t>
              </a:r>
              <a:endParaRPr lang="en-IN" kern="1200" dirty="0"/>
            </a:p>
          </p:txBody>
        </p:sp>
        <p:sp>
          <p:nvSpPr>
            <p:cNvPr id="16" name="Rounded Rectangle 15"/>
            <p:cNvSpPr/>
            <p:nvPr/>
          </p:nvSpPr>
          <p:spPr>
            <a:xfrm>
              <a:off x="3243262" y="4910137"/>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3524250" y="5177075"/>
              <a:ext cx="2528887" cy="1605843"/>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US" dirty="0"/>
                <a:t>I</a:t>
              </a:r>
              <a:r>
                <a:rPr lang="en-US" kern="1200" dirty="0" smtClean="0"/>
                <a:t>nitiation of another timing cycle</a:t>
              </a:r>
              <a:endParaRPr lang="en-IN" kern="1200" dirty="0"/>
            </a:p>
          </p:txBody>
        </p:sp>
        <p:sp>
          <p:nvSpPr>
            <p:cNvPr id="18" name="Rounded Rectangle 17"/>
            <p:cNvSpPr/>
            <p:nvPr/>
          </p:nvSpPr>
          <p:spPr>
            <a:xfrm>
              <a:off x="6334125" y="2568809"/>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6615112" y="2835747"/>
              <a:ext cx="2528887" cy="1605843"/>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US" sz="2000" dirty="0"/>
                <a:t>G</a:t>
              </a:r>
              <a:r>
                <a:rPr lang="en-US" sz="2000" kern="1200" dirty="0" smtClean="0"/>
                <a:t>iven timer  resets</a:t>
              </a:r>
              <a:endParaRPr lang="en-IN" sz="2000" kern="1200" dirty="0"/>
            </a:p>
          </p:txBody>
        </p:sp>
        <p:sp>
          <p:nvSpPr>
            <p:cNvPr id="20" name="Rounded Rectangle 19"/>
            <p:cNvSpPr/>
            <p:nvPr/>
          </p:nvSpPr>
          <p:spPr>
            <a:xfrm>
              <a:off x="6334125" y="4910137"/>
              <a:ext cx="2528887" cy="1605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615112" y="5177075"/>
              <a:ext cx="2528887" cy="1605843"/>
            </a:xfrm>
            <a:custGeom>
              <a:avLst/>
              <a:gdLst>
                <a:gd name="connsiteX0" fmla="*/ 0 w 2528887"/>
                <a:gd name="connsiteY0" fmla="*/ 160584 h 1605843"/>
                <a:gd name="connsiteX1" fmla="*/ 160584 w 2528887"/>
                <a:gd name="connsiteY1" fmla="*/ 0 h 1605843"/>
                <a:gd name="connsiteX2" fmla="*/ 2368303 w 2528887"/>
                <a:gd name="connsiteY2" fmla="*/ 0 h 1605843"/>
                <a:gd name="connsiteX3" fmla="*/ 2528887 w 2528887"/>
                <a:gd name="connsiteY3" fmla="*/ 160584 h 1605843"/>
                <a:gd name="connsiteX4" fmla="*/ 2528887 w 2528887"/>
                <a:gd name="connsiteY4" fmla="*/ 1445259 h 1605843"/>
                <a:gd name="connsiteX5" fmla="*/ 2368303 w 2528887"/>
                <a:gd name="connsiteY5" fmla="*/ 1605843 h 1605843"/>
                <a:gd name="connsiteX6" fmla="*/ 160584 w 2528887"/>
                <a:gd name="connsiteY6" fmla="*/ 1605843 h 1605843"/>
                <a:gd name="connsiteX7" fmla="*/ 0 w 2528887"/>
                <a:gd name="connsiteY7" fmla="*/ 1445259 h 1605843"/>
                <a:gd name="connsiteX8" fmla="*/ 0 w 2528887"/>
                <a:gd name="connsiteY8" fmla="*/ 160584 h 160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1605843">
                  <a:moveTo>
                    <a:pt x="0" y="160584"/>
                  </a:moveTo>
                  <a:cubicBezTo>
                    <a:pt x="0" y="71896"/>
                    <a:pt x="71896" y="0"/>
                    <a:pt x="160584" y="0"/>
                  </a:cubicBezTo>
                  <a:lnTo>
                    <a:pt x="2368303" y="0"/>
                  </a:lnTo>
                  <a:cubicBezTo>
                    <a:pt x="2456991" y="0"/>
                    <a:pt x="2528887" y="71896"/>
                    <a:pt x="2528887" y="160584"/>
                  </a:cubicBezTo>
                  <a:lnTo>
                    <a:pt x="2528887" y="1445259"/>
                  </a:lnTo>
                  <a:cubicBezTo>
                    <a:pt x="2528887" y="1533947"/>
                    <a:pt x="2456991" y="1605843"/>
                    <a:pt x="2368303" y="1605843"/>
                  </a:cubicBezTo>
                  <a:lnTo>
                    <a:pt x="160584" y="1605843"/>
                  </a:lnTo>
                  <a:cubicBezTo>
                    <a:pt x="71896" y="1605843"/>
                    <a:pt x="0" y="1533947"/>
                    <a:pt x="0" y="1445259"/>
                  </a:cubicBezTo>
                  <a:lnTo>
                    <a:pt x="0" y="1605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34" tIns="161334" rIns="161334" bIns="161334" numCol="1" spcCol="1270" anchor="ctr" anchorCtr="0">
              <a:noAutofit/>
            </a:bodyPr>
            <a:lstStyle/>
            <a:p>
              <a:pPr lvl="0" algn="ctr" defTabSz="1333500">
                <a:lnSpc>
                  <a:spcPct val="90000"/>
                </a:lnSpc>
                <a:spcBef>
                  <a:spcPct val="0"/>
                </a:spcBef>
                <a:spcAft>
                  <a:spcPct val="35000"/>
                </a:spcAft>
              </a:pPr>
              <a:r>
                <a:rPr lang="en-US" dirty="0"/>
                <a:t>S</a:t>
              </a:r>
              <a:r>
                <a:rPr lang="en-US" kern="1200" dirty="0" smtClean="0"/>
                <a:t>tarts the timing period again</a:t>
              </a:r>
              <a:endParaRPr lang="en-IN" kern="1200" dirty="0"/>
            </a:p>
          </p:txBody>
        </p:sp>
      </p:grpSp>
    </p:spTree>
    <p:extLst>
      <p:ext uri="{BB962C8B-B14F-4D97-AF65-F5344CB8AC3E}">
        <p14:creationId xmlns:p14="http://schemas.microsoft.com/office/powerpoint/2010/main" val="428794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endParaRPr lang="en-US" altLang="en-US" dirty="0"/>
          </a:p>
        </p:txBody>
      </p:sp>
      <p:sp>
        <p:nvSpPr>
          <p:cNvPr id="4" name="Content Placeholder 3"/>
          <p:cNvSpPr>
            <a:spLocks noGrp="1"/>
          </p:cNvSpPr>
          <p:nvPr>
            <p:ph idx="1"/>
          </p:nvPr>
        </p:nvSpPr>
        <p:spPr>
          <a:xfrm>
            <a:off x="377825" y="1066800"/>
            <a:ext cx="8382000" cy="4573588"/>
          </a:xfrm>
        </p:spPr>
        <p:txBody>
          <a:bodyPr/>
          <a:lstStyle/>
          <a:p>
            <a:pPr marL="0" indent="0">
              <a:buNone/>
            </a:pPr>
            <a:endParaRPr lang="en-US" altLang="en-US" sz="2000" dirty="0"/>
          </a:p>
        </p:txBody>
      </p:sp>
      <p:grpSp>
        <p:nvGrpSpPr>
          <p:cNvPr id="180228" name="Group 3"/>
          <p:cNvGrpSpPr>
            <a:grpSpLocks/>
          </p:cNvGrpSpPr>
          <p:nvPr/>
        </p:nvGrpSpPr>
        <p:grpSpPr bwMode="auto">
          <a:xfrm>
            <a:off x="1092201" y="1676400"/>
            <a:ext cx="6621463" cy="3962400"/>
            <a:chOff x="334" y="1014"/>
            <a:chExt cx="4171" cy="2496"/>
          </a:xfrm>
        </p:grpSpPr>
        <p:grpSp>
          <p:nvGrpSpPr>
            <p:cNvPr id="180239" name="Group 4"/>
            <p:cNvGrpSpPr>
              <a:grpSpLocks/>
            </p:cNvGrpSpPr>
            <p:nvPr/>
          </p:nvGrpSpPr>
          <p:grpSpPr bwMode="auto">
            <a:xfrm>
              <a:off x="1259" y="1014"/>
              <a:ext cx="3246" cy="549"/>
              <a:chOff x="1259" y="1014"/>
              <a:chExt cx="3246" cy="549"/>
            </a:xfrm>
          </p:grpSpPr>
          <p:sp>
            <p:nvSpPr>
              <p:cNvPr id="180266" name="Freeform 5"/>
              <p:cNvSpPr>
                <a:spLocks/>
              </p:cNvSpPr>
              <p:nvPr/>
            </p:nvSpPr>
            <p:spPr bwMode="auto">
              <a:xfrm>
                <a:off x="1259" y="1070"/>
                <a:ext cx="654" cy="493"/>
              </a:xfrm>
              <a:custGeom>
                <a:avLst/>
                <a:gdLst>
                  <a:gd name="T0" fmla="*/ 0 w 654"/>
                  <a:gd name="T1" fmla="*/ 314 h 493"/>
                  <a:gd name="T2" fmla="*/ 24 w 654"/>
                  <a:gd name="T3" fmla="*/ 236 h 493"/>
                  <a:gd name="T4" fmla="*/ 66 w 654"/>
                  <a:gd name="T5" fmla="*/ 306 h 493"/>
                  <a:gd name="T6" fmla="*/ 114 w 654"/>
                  <a:gd name="T7" fmla="*/ 303 h 493"/>
                  <a:gd name="T8" fmla="*/ 144 w 654"/>
                  <a:gd name="T9" fmla="*/ 296 h 493"/>
                  <a:gd name="T10" fmla="*/ 177 w 654"/>
                  <a:gd name="T11" fmla="*/ 314 h 493"/>
                  <a:gd name="T12" fmla="*/ 183 w 654"/>
                  <a:gd name="T13" fmla="*/ 18 h 493"/>
                  <a:gd name="T14" fmla="*/ 201 w 654"/>
                  <a:gd name="T15" fmla="*/ 425 h 493"/>
                  <a:gd name="T16" fmla="*/ 210 w 654"/>
                  <a:gd name="T17" fmla="*/ 429 h 493"/>
                  <a:gd name="T18" fmla="*/ 243 w 654"/>
                  <a:gd name="T19" fmla="*/ 311 h 493"/>
                  <a:gd name="T20" fmla="*/ 285 w 654"/>
                  <a:gd name="T21" fmla="*/ 315 h 493"/>
                  <a:gd name="T22" fmla="*/ 335 w 654"/>
                  <a:gd name="T23" fmla="*/ 272 h 493"/>
                  <a:gd name="T24" fmla="*/ 389 w 654"/>
                  <a:gd name="T25" fmla="*/ 202 h 493"/>
                  <a:gd name="T26" fmla="*/ 459 w 654"/>
                  <a:gd name="T27" fmla="*/ 307 h 493"/>
                  <a:gd name="T28" fmla="*/ 563 w 654"/>
                  <a:gd name="T29" fmla="*/ 284 h 493"/>
                  <a:gd name="T30" fmla="*/ 641 w 654"/>
                  <a:gd name="T31" fmla="*/ 303 h 493"/>
                  <a:gd name="T32" fmla="*/ 640 w 654"/>
                  <a:gd name="T33" fmla="*/ 295 h 493"/>
                  <a:gd name="T34" fmla="*/ 642 w 654"/>
                  <a:gd name="T35" fmla="*/ 298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4" h="493">
                    <a:moveTo>
                      <a:pt x="0" y="314"/>
                    </a:moveTo>
                    <a:cubicBezTo>
                      <a:pt x="6" y="275"/>
                      <a:pt x="13" y="237"/>
                      <a:pt x="24" y="236"/>
                    </a:cubicBezTo>
                    <a:cubicBezTo>
                      <a:pt x="35" y="235"/>
                      <a:pt x="51" y="295"/>
                      <a:pt x="66" y="306"/>
                    </a:cubicBezTo>
                    <a:cubicBezTo>
                      <a:pt x="81" y="318"/>
                      <a:pt x="101" y="305"/>
                      <a:pt x="114" y="303"/>
                    </a:cubicBezTo>
                    <a:cubicBezTo>
                      <a:pt x="127" y="301"/>
                      <a:pt x="133" y="294"/>
                      <a:pt x="144" y="296"/>
                    </a:cubicBezTo>
                    <a:cubicBezTo>
                      <a:pt x="154" y="297"/>
                      <a:pt x="171" y="360"/>
                      <a:pt x="177" y="314"/>
                    </a:cubicBezTo>
                    <a:cubicBezTo>
                      <a:pt x="183" y="268"/>
                      <a:pt x="179" y="0"/>
                      <a:pt x="183" y="18"/>
                    </a:cubicBezTo>
                    <a:cubicBezTo>
                      <a:pt x="187" y="37"/>
                      <a:pt x="196" y="356"/>
                      <a:pt x="201" y="425"/>
                    </a:cubicBezTo>
                    <a:cubicBezTo>
                      <a:pt x="205" y="493"/>
                      <a:pt x="203" y="447"/>
                      <a:pt x="210" y="429"/>
                    </a:cubicBezTo>
                    <a:cubicBezTo>
                      <a:pt x="217" y="410"/>
                      <a:pt x="230" y="330"/>
                      <a:pt x="243" y="311"/>
                    </a:cubicBezTo>
                    <a:cubicBezTo>
                      <a:pt x="255" y="292"/>
                      <a:pt x="269" y="322"/>
                      <a:pt x="285" y="315"/>
                    </a:cubicBezTo>
                    <a:cubicBezTo>
                      <a:pt x="300" y="308"/>
                      <a:pt x="318" y="291"/>
                      <a:pt x="335" y="272"/>
                    </a:cubicBezTo>
                    <a:cubicBezTo>
                      <a:pt x="353" y="253"/>
                      <a:pt x="369" y="196"/>
                      <a:pt x="389" y="202"/>
                    </a:cubicBezTo>
                    <a:cubicBezTo>
                      <a:pt x="410" y="208"/>
                      <a:pt x="430" y="294"/>
                      <a:pt x="459" y="307"/>
                    </a:cubicBezTo>
                    <a:cubicBezTo>
                      <a:pt x="487" y="321"/>
                      <a:pt x="533" y="285"/>
                      <a:pt x="563" y="284"/>
                    </a:cubicBezTo>
                    <a:cubicBezTo>
                      <a:pt x="594" y="283"/>
                      <a:pt x="628" y="301"/>
                      <a:pt x="641" y="303"/>
                    </a:cubicBezTo>
                    <a:cubicBezTo>
                      <a:pt x="654" y="305"/>
                      <a:pt x="640" y="296"/>
                      <a:pt x="640" y="295"/>
                    </a:cubicBezTo>
                    <a:cubicBezTo>
                      <a:pt x="640" y="294"/>
                      <a:pt x="642" y="298"/>
                      <a:pt x="642" y="298"/>
                    </a:cubicBezTo>
                  </a:path>
                </a:pathLst>
              </a:custGeom>
              <a:noFill/>
              <a:ln w="381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7" name="Freeform 6"/>
              <p:cNvSpPr>
                <a:spLocks/>
              </p:cNvSpPr>
              <p:nvPr/>
            </p:nvSpPr>
            <p:spPr bwMode="auto">
              <a:xfrm>
                <a:off x="1907" y="1056"/>
                <a:ext cx="654" cy="493"/>
              </a:xfrm>
              <a:custGeom>
                <a:avLst/>
                <a:gdLst>
                  <a:gd name="T0" fmla="*/ 0 w 654"/>
                  <a:gd name="T1" fmla="*/ 314 h 493"/>
                  <a:gd name="T2" fmla="*/ 24 w 654"/>
                  <a:gd name="T3" fmla="*/ 236 h 493"/>
                  <a:gd name="T4" fmla="*/ 66 w 654"/>
                  <a:gd name="T5" fmla="*/ 306 h 493"/>
                  <a:gd name="T6" fmla="*/ 114 w 654"/>
                  <a:gd name="T7" fmla="*/ 303 h 493"/>
                  <a:gd name="T8" fmla="*/ 144 w 654"/>
                  <a:gd name="T9" fmla="*/ 296 h 493"/>
                  <a:gd name="T10" fmla="*/ 177 w 654"/>
                  <a:gd name="T11" fmla="*/ 314 h 493"/>
                  <a:gd name="T12" fmla="*/ 183 w 654"/>
                  <a:gd name="T13" fmla="*/ 18 h 493"/>
                  <a:gd name="T14" fmla="*/ 201 w 654"/>
                  <a:gd name="T15" fmla="*/ 425 h 493"/>
                  <a:gd name="T16" fmla="*/ 210 w 654"/>
                  <a:gd name="T17" fmla="*/ 429 h 493"/>
                  <a:gd name="T18" fmla="*/ 243 w 654"/>
                  <a:gd name="T19" fmla="*/ 311 h 493"/>
                  <a:gd name="T20" fmla="*/ 285 w 654"/>
                  <a:gd name="T21" fmla="*/ 315 h 493"/>
                  <a:gd name="T22" fmla="*/ 335 w 654"/>
                  <a:gd name="T23" fmla="*/ 272 h 493"/>
                  <a:gd name="T24" fmla="*/ 389 w 654"/>
                  <a:gd name="T25" fmla="*/ 202 h 493"/>
                  <a:gd name="T26" fmla="*/ 459 w 654"/>
                  <a:gd name="T27" fmla="*/ 307 h 493"/>
                  <a:gd name="T28" fmla="*/ 563 w 654"/>
                  <a:gd name="T29" fmla="*/ 284 h 493"/>
                  <a:gd name="T30" fmla="*/ 641 w 654"/>
                  <a:gd name="T31" fmla="*/ 303 h 493"/>
                  <a:gd name="T32" fmla="*/ 640 w 654"/>
                  <a:gd name="T33" fmla="*/ 295 h 493"/>
                  <a:gd name="T34" fmla="*/ 642 w 654"/>
                  <a:gd name="T35" fmla="*/ 298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4" h="493">
                    <a:moveTo>
                      <a:pt x="0" y="314"/>
                    </a:moveTo>
                    <a:cubicBezTo>
                      <a:pt x="6" y="275"/>
                      <a:pt x="13" y="237"/>
                      <a:pt x="24" y="236"/>
                    </a:cubicBezTo>
                    <a:cubicBezTo>
                      <a:pt x="35" y="235"/>
                      <a:pt x="51" y="295"/>
                      <a:pt x="66" y="306"/>
                    </a:cubicBezTo>
                    <a:cubicBezTo>
                      <a:pt x="81" y="318"/>
                      <a:pt x="101" y="305"/>
                      <a:pt x="114" y="303"/>
                    </a:cubicBezTo>
                    <a:cubicBezTo>
                      <a:pt x="127" y="301"/>
                      <a:pt x="133" y="294"/>
                      <a:pt x="144" y="296"/>
                    </a:cubicBezTo>
                    <a:cubicBezTo>
                      <a:pt x="154" y="297"/>
                      <a:pt x="171" y="360"/>
                      <a:pt x="177" y="314"/>
                    </a:cubicBezTo>
                    <a:cubicBezTo>
                      <a:pt x="183" y="268"/>
                      <a:pt x="179" y="0"/>
                      <a:pt x="183" y="18"/>
                    </a:cubicBezTo>
                    <a:cubicBezTo>
                      <a:pt x="187" y="37"/>
                      <a:pt x="196" y="356"/>
                      <a:pt x="201" y="425"/>
                    </a:cubicBezTo>
                    <a:cubicBezTo>
                      <a:pt x="205" y="493"/>
                      <a:pt x="203" y="447"/>
                      <a:pt x="210" y="429"/>
                    </a:cubicBezTo>
                    <a:cubicBezTo>
                      <a:pt x="217" y="410"/>
                      <a:pt x="230" y="330"/>
                      <a:pt x="243" y="311"/>
                    </a:cubicBezTo>
                    <a:cubicBezTo>
                      <a:pt x="255" y="292"/>
                      <a:pt x="269" y="322"/>
                      <a:pt x="285" y="315"/>
                    </a:cubicBezTo>
                    <a:cubicBezTo>
                      <a:pt x="300" y="308"/>
                      <a:pt x="318" y="291"/>
                      <a:pt x="335" y="272"/>
                    </a:cubicBezTo>
                    <a:cubicBezTo>
                      <a:pt x="353" y="253"/>
                      <a:pt x="369" y="196"/>
                      <a:pt x="389" y="202"/>
                    </a:cubicBezTo>
                    <a:cubicBezTo>
                      <a:pt x="410" y="208"/>
                      <a:pt x="430" y="294"/>
                      <a:pt x="459" y="307"/>
                    </a:cubicBezTo>
                    <a:cubicBezTo>
                      <a:pt x="487" y="321"/>
                      <a:pt x="533" y="285"/>
                      <a:pt x="563" y="284"/>
                    </a:cubicBezTo>
                    <a:cubicBezTo>
                      <a:pt x="594" y="283"/>
                      <a:pt x="628" y="301"/>
                      <a:pt x="641" y="303"/>
                    </a:cubicBezTo>
                    <a:cubicBezTo>
                      <a:pt x="654" y="305"/>
                      <a:pt x="640" y="296"/>
                      <a:pt x="640" y="295"/>
                    </a:cubicBezTo>
                    <a:cubicBezTo>
                      <a:pt x="640" y="294"/>
                      <a:pt x="642" y="298"/>
                      <a:pt x="642" y="298"/>
                    </a:cubicBezTo>
                  </a:path>
                </a:pathLst>
              </a:custGeom>
              <a:noFill/>
              <a:ln w="381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8" name="Freeform 7"/>
              <p:cNvSpPr>
                <a:spLocks/>
              </p:cNvSpPr>
              <p:nvPr/>
            </p:nvSpPr>
            <p:spPr bwMode="auto">
              <a:xfrm>
                <a:off x="2555" y="1042"/>
                <a:ext cx="654" cy="493"/>
              </a:xfrm>
              <a:custGeom>
                <a:avLst/>
                <a:gdLst>
                  <a:gd name="T0" fmla="*/ 0 w 654"/>
                  <a:gd name="T1" fmla="*/ 314 h 493"/>
                  <a:gd name="T2" fmla="*/ 24 w 654"/>
                  <a:gd name="T3" fmla="*/ 236 h 493"/>
                  <a:gd name="T4" fmla="*/ 66 w 654"/>
                  <a:gd name="T5" fmla="*/ 306 h 493"/>
                  <a:gd name="T6" fmla="*/ 114 w 654"/>
                  <a:gd name="T7" fmla="*/ 303 h 493"/>
                  <a:gd name="T8" fmla="*/ 144 w 654"/>
                  <a:gd name="T9" fmla="*/ 296 h 493"/>
                  <a:gd name="T10" fmla="*/ 177 w 654"/>
                  <a:gd name="T11" fmla="*/ 314 h 493"/>
                  <a:gd name="T12" fmla="*/ 183 w 654"/>
                  <a:gd name="T13" fmla="*/ 18 h 493"/>
                  <a:gd name="T14" fmla="*/ 201 w 654"/>
                  <a:gd name="T15" fmla="*/ 425 h 493"/>
                  <a:gd name="T16" fmla="*/ 210 w 654"/>
                  <a:gd name="T17" fmla="*/ 429 h 493"/>
                  <a:gd name="T18" fmla="*/ 243 w 654"/>
                  <a:gd name="T19" fmla="*/ 311 h 493"/>
                  <a:gd name="T20" fmla="*/ 285 w 654"/>
                  <a:gd name="T21" fmla="*/ 315 h 493"/>
                  <a:gd name="T22" fmla="*/ 335 w 654"/>
                  <a:gd name="T23" fmla="*/ 272 h 493"/>
                  <a:gd name="T24" fmla="*/ 389 w 654"/>
                  <a:gd name="T25" fmla="*/ 202 h 493"/>
                  <a:gd name="T26" fmla="*/ 459 w 654"/>
                  <a:gd name="T27" fmla="*/ 307 h 493"/>
                  <a:gd name="T28" fmla="*/ 563 w 654"/>
                  <a:gd name="T29" fmla="*/ 284 h 493"/>
                  <a:gd name="T30" fmla="*/ 641 w 654"/>
                  <a:gd name="T31" fmla="*/ 303 h 493"/>
                  <a:gd name="T32" fmla="*/ 640 w 654"/>
                  <a:gd name="T33" fmla="*/ 295 h 493"/>
                  <a:gd name="T34" fmla="*/ 642 w 654"/>
                  <a:gd name="T35" fmla="*/ 298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4" h="493">
                    <a:moveTo>
                      <a:pt x="0" y="314"/>
                    </a:moveTo>
                    <a:cubicBezTo>
                      <a:pt x="6" y="275"/>
                      <a:pt x="13" y="237"/>
                      <a:pt x="24" y="236"/>
                    </a:cubicBezTo>
                    <a:cubicBezTo>
                      <a:pt x="35" y="235"/>
                      <a:pt x="51" y="295"/>
                      <a:pt x="66" y="306"/>
                    </a:cubicBezTo>
                    <a:cubicBezTo>
                      <a:pt x="81" y="318"/>
                      <a:pt x="101" y="305"/>
                      <a:pt x="114" y="303"/>
                    </a:cubicBezTo>
                    <a:cubicBezTo>
                      <a:pt x="127" y="301"/>
                      <a:pt x="133" y="294"/>
                      <a:pt x="144" y="296"/>
                    </a:cubicBezTo>
                    <a:cubicBezTo>
                      <a:pt x="154" y="297"/>
                      <a:pt x="171" y="360"/>
                      <a:pt x="177" y="314"/>
                    </a:cubicBezTo>
                    <a:cubicBezTo>
                      <a:pt x="183" y="268"/>
                      <a:pt x="179" y="0"/>
                      <a:pt x="183" y="18"/>
                    </a:cubicBezTo>
                    <a:cubicBezTo>
                      <a:pt x="187" y="37"/>
                      <a:pt x="196" y="356"/>
                      <a:pt x="201" y="425"/>
                    </a:cubicBezTo>
                    <a:cubicBezTo>
                      <a:pt x="205" y="493"/>
                      <a:pt x="203" y="447"/>
                      <a:pt x="210" y="429"/>
                    </a:cubicBezTo>
                    <a:cubicBezTo>
                      <a:pt x="217" y="410"/>
                      <a:pt x="230" y="330"/>
                      <a:pt x="243" y="311"/>
                    </a:cubicBezTo>
                    <a:cubicBezTo>
                      <a:pt x="255" y="292"/>
                      <a:pt x="269" y="322"/>
                      <a:pt x="285" y="315"/>
                    </a:cubicBezTo>
                    <a:cubicBezTo>
                      <a:pt x="300" y="308"/>
                      <a:pt x="318" y="291"/>
                      <a:pt x="335" y="272"/>
                    </a:cubicBezTo>
                    <a:cubicBezTo>
                      <a:pt x="353" y="253"/>
                      <a:pt x="369" y="196"/>
                      <a:pt x="389" y="202"/>
                    </a:cubicBezTo>
                    <a:cubicBezTo>
                      <a:pt x="410" y="208"/>
                      <a:pt x="430" y="294"/>
                      <a:pt x="459" y="307"/>
                    </a:cubicBezTo>
                    <a:cubicBezTo>
                      <a:pt x="487" y="321"/>
                      <a:pt x="533" y="285"/>
                      <a:pt x="563" y="284"/>
                    </a:cubicBezTo>
                    <a:cubicBezTo>
                      <a:pt x="594" y="283"/>
                      <a:pt x="628" y="301"/>
                      <a:pt x="641" y="303"/>
                    </a:cubicBezTo>
                    <a:cubicBezTo>
                      <a:pt x="654" y="305"/>
                      <a:pt x="640" y="296"/>
                      <a:pt x="640" y="295"/>
                    </a:cubicBezTo>
                    <a:cubicBezTo>
                      <a:pt x="640" y="294"/>
                      <a:pt x="642" y="298"/>
                      <a:pt x="642" y="298"/>
                    </a:cubicBezTo>
                  </a:path>
                </a:pathLst>
              </a:custGeom>
              <a:noFill/>
              <a:ln w="381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9" name="Freeform 8"/>
              <p:cNvSpPr>
                <a:spLocks/>
              </p:cNvSpPr>
              <p:nvPr/>
            </p:nvSpPr>
            <p:spPr bwMode="auto">
              <a:xfrm>
                <a:off x="3203" y="1028"/>
                <a:ext cx="654" cy="493"/>
              </a:xfrm>
              <a:custGeom>
                <a:avLst/>
                <a:gdLst>
                  <a:gd name="T0" fmla="*/ 0 w 654"/>
                  <a:gd name="T1" fmla="*/ 314 h 493"/>
                  <a:gd name="T2" fmla="*/ 24 w 654"/>
                  <a:gd name="T3" fmla="*/ 236 h 493"/>
                  <a:gd name="T4" fmla="*/ 66 w 654"/>
                  <a:gd name="T5" fmla="*/ 306 h 493"/>
                  <a:gd name="T6" fmla="*/ 114 w 654"/>
                  <a:gd name="T7" fmla="*/ 303 h 493"/>
                  <a:gd name="T8" fmla="*/ 144 w 654"/>
                  <a:gd name="T9" fmla="*/ 296 h 493"/>
                  <a:gd name="T10" fmla="*/ 177 w 654"/>
                  <a:gd name="T11" fmla="*/ 314 h 493"/>
                  <a:gd name="T12" fmla="*/ 183 w 654"/>
                  <a:gd name="T13" fmla="*/ 18 h 493"/>
                  <a:gd name="T14" fmla="*/ 201 w 654"/>
                  <a:gd name="T15" fmla="*/ 425 h 493"/>
                  <a:gd name="T16" fmla="*/ 210 w 654"/>
                  <a:gd name="T17" fmla="*/ 429 h 493"/>
                  <a:gd name="T18" fmla="*/ 243 w 654"/>
                  <a:gd name="T19" fmla="*/ 311 h 493"/>
                  <a:gd name="T20" fmla="*/ 285 w 654"/>
                  <a:gd name="T21" fmla="*/ 315 h 493"/>
                  <a:gd name="T22" fmla="*/ 335 w 654"/>
                  <a:gd name="T23" fmla="*/ 272 h 493"/>
                  <a:gd name="T24" fmla="*/ 389 w 654"/>
                  <a:gd name="T25" fmla="*/ 202 h 493"/>
                  <a:gd name="T26" fmla="*/ 459 w 654"/>
                  <a:gd name="T27" fmla="*/ 307 h 493"/>
                  <a:gd name="T28" fmla="*/ 563 w 654"/>
                  <a:gd name="T29" fmla="*/ 284 h 493"/>
                  <a:gd name="T30" fmla="*/ 641 w 654"/>
                  <a:gd name="T31" fmla="*/ 303 h 493"/>
                  <a:gd name="T32" fmla="*/ 640 w 654"/>
                  <a:gd name="T33" fmla="*/ 295 h 493"/>
                  <a:gd name="T34" fmla="*/ 642 w 654"/>
                  <a:gd name="T35" fmla="*/ 298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4" h="493">
                    <a:moveTo>
                      <a:pt x="0" y="314"/>
                    </a:moveTo>
                    <a:cubicBezTo>
                      <a:pt x="6" y="275"/>
                      <a:pt x="13" y="237"/>
                      <a:pt x="24" y="236"/>
                    </a:cubicBezTo>
                    <a:cubicBezTo>
                      <a:pt x="35" y="235"/>
                      <a:pt x="51" y="295"/>
                      <a:pt x="66" y="306"/>
                    </a:cubicBezTo>
                    <a:cubicBezTo>
                      <a:pt x="81" y="318"/>
                      <a:pt x="101" y="305"/>
                      <a:pt x="114" y="303"/>
                    </a:cubicBezTo>
                    <a:cubicBezTo>
                      <a:pt x="127" y="301"/>
                      <a:pt x="133" y="294"/>
                      <a:pt x="144" y="296"/>
                    </a:cubicBezTo>
                    <a:cubicBezTo>
                      <a:pt x="154" y="297"/>
                      <a:pt x="171" y="360"/>
                      <a:pt x="177" y="314"/>
                    </a:cubicBezTo>
                    <a:cubicBezTo>
                      <a:pt x="183" y="268"/>
                      <a:pt x="179" y="0"/>
                      <a:pt x="183" y="18"/>
                    </a:cubicBezTo>
                    <a:cubicBezTo>
                      <a:pt x="187" y="37"/>
                      <a:pt x="196" y="356"/>
                      <a:pt x="201" y="425"/>
                    </a:cubicBezTo>
                    <a:cubicBezTo>
                      <a:pt x="205" y="493"/>
                      <a:pt x="203" y="447"/>
                      <a:pt x="210" y="429"/>
                    </a:cubicBezTo>
                    <a:cubicBezTo>
                      <a:pt x="217" y="410"/>
                      <a:pt x="230" y="330"/>
                      <a:pt x="243" y="311"/>
                    </a:cubicBezTo>
                    <a:cubicBezTo>
                      <a:pt x="255" y="292"/>
                      <a:pt x="269" y="322"/>
                      <a:pt x="285" y="315"/>
                    </a:cubicBezTo>
                    <a:cubicBezTo>
                      <a:pt x="300" y="308"/>
                      <a:pt x="318" y="291"/>
                      <a:pt x="335" y="272"/>
                    </a:cubicBezTo>
                    <a:cubicBezTo>
                      <a:pt x="353" y="253"/>
                      <a:pt x="369" y="196"/>
                      <a:pt x="389" y="202"/>
                    </a:cubicBezTo>
                    <a:cubicBezTo>
                      <a:pt x="410" y="208"/>
                      <a:pt x="430" y="294"/>
                      <a:pt x="459" y="307"/>
                    </a:cubicBezTo>
                    <a:cubicBezTo>
                      <a:pt x="487" y="321"/>
                      <a:pt x="533" y="285"/>
                      <a:pt x="563" y="284"/>
                    </a:cubicBezTo>
                    <a:cubicBezTo>
                      <a:pt x="594" y="283"/>
                      <a:pt x="628" y="301"/>
                      <a:pt x="641" y="303"/>
                    </a:cubicBezTo>
                    <a:cubicBezTo>
                      <a:pt x="654" y="305"/>
                      <a:pt x="640" y="296"/>
                      <a:pt x="640" y="295"/>
                    </a:cubicBezTo>
                    <a:cubicBezTo>
                      <a:pt x="640" y="294"/>
                      <a:pt x="642" y="298"/>
                      <a:pt x="642" y="298"/>
                    </a:cubicBezTo>
                  </a:path>
                </a:pathLst>
              </a:custGeom>
              <a:noFill/>
              <a:ln w="381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70" name="Freeform 9"/>
              <p:cNvSpPr>
                <a:spLocks/>
              </p:cNvSpPr>
              <p:nvPr/>
            </p:nvSpPr>
            <p:spPr bwMode="auto">
              <a:xfrm>
                <a:off x="3851" y="1014"/>
                <a:ext cx="654" cy="493"/>
              </a:xfrm>
              <a:custGeom>
                <a:avLst/>
                <a:gdLst>
                  <a:gd name="T0" fmla="*/ 0 w 654"/>
                  <a:gd name="T1" fmla="*/ 314 h 493"/>
                  <a:gd name="T2" fmla="*/ 24 w 654"/>
                  <a:gd name="T3" fmla="*/ 236 h 493"/>
                  <a:gd name="T4" fmla="*/ 66 w 654"/>
                  <a:gd name="T5" fmla="*/ 306 h 493"/>
                  <a:gd name="T6" fmla="*/ 114 w 654"/>
                  <a:gd name="T7" fmla="*/ 303 h 493"/>
                  <a:gd name="T8" fmla="*/ 144 w 654"/>
                  <a:gd name="T9" fmla="*/ 296 h 493"/>
                  <a:gd name="T10" fmla="*/ 177 w 654"/>
                  <a:gd name="T11" fmla="*/ 314 h 493"/>
                  <a:gd name="T12" fmla="*/ 183 w 654"/>
                  <a:gd name="T13" fmla="*/ 18 h 493"/>
                  <a:gd name="T14" fmla="*/ 201 w 654"/>
                  <a:gd name="T15" fmla="*/ 425 h 493"/>
                  <a:gd name="T16" fmla="*/ 210 w 654"/>
                  <a:gd name="T17" fmla="*/ 429 h 493"/>
                  <a:gd name="T18" fmla="*/ 243 w 654"/>
                  <a:gd name="T19" fmla="*/ 311 h 493"/>
                  <a:gd name="T20" fmla="*/ 285 w 654"/>
                  <a:gd name="T21" fmla="*/ 315 h 493"/>
                  <a:gd name="T22" fmla="*/ 335 w 654"/>
                  <a:gd name="T23" fmla="*/ 272 h 493"/>
                  <a:gd name="T24" fmla="*/ 389 w 654"/>
                  <a:gd name="T25" fmla="*/ 202 h 493"/>
                  <a:gd name="T26" fmla="*/ 459 w 654"/>
                  <a:gd name="T27" fmla="*/ 307 h 493"/>
                  <a:gd name="T28" fmla="*/ 563 w 654"/>
                  <a:gd name="T29" fmla="*/ 284 h 493"/>
                  <a:gd name="T30" fmla="*/ 641 w 654"/>
                  <a:gd name="T31" fmla="*/ 303 h 493"/>
                  <a:gd name="T32" fmla="*/ 640 w 654"/>
                  <a:gd name="T33" fmla="*/ 295 h 493"/>
                  <a:gd name="T34" fmla="*/ 642 w 654"/>
                  <a:gd name="T35" fmla="*/ 298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4" h="493">
                    <a:moveTo>
                      <a:pt x="0" y="314"/>
                    </a:moveTo>
                    <a:cubicBezTo>
                      <a:pt x="6" y="275"/>
                      <a:pt x="13" y="237"/>
                      <a:pt x="24" y="236"/>
                    </a:cubicBezTo>
                    <a:cubicBezTo>
                      <a:pt x="35" y="235"/>
                      <a:pt x="51" y="295"/>
                      <a:pt x="66" y="306"/>
                    </a:cubicBezTo>
                    <a:cubicBezTo>
                      <a:pt x="81" y="318"/>
                      <a:pt x="101" y="305"/>
                      <a:pt x="114" y="303"/>
                    </a:cubicBezTo>
                    <a:cubicBezTo>
                      <a:pt x="127" y="301"/>
                      <a:pt x="133" y="294"/>
                      <a:pt x="144" y="296"/>
                    </a:cubicBezTo>
                    <a:cubicBezTo>
                      <a:pt x="154" y="297"/>
                      <a:pt x="171" y="360"/>
                      <a:pt x="177" y="314"/>
                    </a:cubicBezTo>
                    <a:cubicBezTo>
                      <a:pt x="183" y="268"/>
                      <a:pt x="179" y="0"/>
                      <a:pt x="183" y="18"/>
                    </a:cubicBezTo>
                    <a:cubicBezTo>
                      <a:pt x="187" y="37"/>
                      <a:pt x="196" y="356"/>
                      <a:pt x="201" y="425"/>
                    </a:cubicBezTo>
                    <a:cubicBezTo>
                      <a:pt x="205" y="493"/>
                      <a:pt x="203" y="447"/>
                      <a:pt x="210" y="429"/>
                    </a:cubicBezTo>
                    <a:cubicBezTo>
                      <a:pt x="217" y="410"/>
                      <a:pt x="230" y="330"/>
                      <a:pt x="243" y="311"/>
                    </a:cubicBezTo>
                    <a:cubicBezTo>
                      <a:pt x="255" y="292"/>
                      <a:pt x="269" y="322"/>
                      <a:pt x="285" y="315"/>
                    </a:cubicBezTo>
                    <a:cubicBezTo>
                      <a:pt x="300" y="308"/>
                      <a:pt x="318" y="291"/>
                      <a:pt x="335" y="272"/>
                    </a:cubicBezTo>
                    <a:cubicBezTo>
                      <a:pt x="353" y="253"/>
                      <a:pt x="369" y="196"/>
                      <a:pt x="389" y="202"/>
                    </a:cubicBezTo>
                    <a:cubicBezTo>
                      <a:pt x="410" y="208"/>
                      <a:pt x="430" y="294"/>
                      <a:pt x="459" y="307"/>
                    </a:cubicBezTo>
                    <a:cubicBezTo>
                      <a:pt x="487" y="321"/>
                      <a:pt x="533" y="285"/>
                      <a:pt x="563" y="284"/>
                    </a:cubicBezTo>
                    <a:cubicBezTo>
                      <a:pt x="594" y="283"/>
                      <a:pt x="628" y="301"/>
                      <a:pt x="641" y="303"/>
                    </a:cubicBezTo>
                    <a:cubicBezTo>
                      <a:pt x="654" y="305"/>
                      <a:pt x="640" y="296"/>
                      <a:pt x="640" y="295"/>
                    </a:cubicBezTo>
                    <a:cubicBezTo>
                      <a:pt x="640" y="294"/>
                      <a:pt x="642" y="298"/>
                      <a:pt x="642" y="298"/>
                    </a:cubicBezTo>
                  </a:path>
                </a:pathLst>
              </a:custGeom>
              <a:noFill/>
              <a:ln w="381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grpSp>
        <p:sp>
          <p:nvSpPr>
            <p:cNvPr id="180240" name="Text Box 10"/>
            <p:cNvSpPr txBox="1">
              <a:spLocks noChangeArrowheads="1"/>
            </p:cNvSpPr>
            <p:nvPr/>
          </p:nvSpPr>
          <p:spPr bwMode="auto">
            <a:xfrm>
              <a:off x="648" y="1962"/>
              <a:ext cx="45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eaLnBrk="1" hangingPunct="1">
                <a:spcBef>
                  <a:spcPct val="0"/>
                </a:spcBef>
                <a:buFontTx/>
                <a:buNone/>
              </a:pPr>
              <a:r>
                <a:rPr lang="en-US" altLang="en-US" sz="1800" b="1" dirty="0">
                  <a:latin typeface="+mn-lt"/>
                  <a:ea typeface="MS PGothic" pitchFamily="34" charset="-128"/>
                </a:rPr>
                <a:t>Atrial</a:t>
              </a:r>
            </a:p>
            <a:p>
              <a:pPr algn="r" eaLnBrk="1" hangingPunct="1">
                <a:spcBef>
                  <a:spcPct val="0"/>
                </a:spcBef>
                <a:buFontTx/>
                <a:buNone/>
              </a:pPr>
              <a:r>
                <a:rPr lang="en-US" altLang="en-US" sz="1800" b="1" dirty="0">
                  <a:latin typeface="+mn-lt"/>
                  <a:ea typeface="MS PGothic" pitchFamily="34" charset="-128"/>
                </a:rPr>
                <a:t>EGM</a:t>
              </a:r>
            </a:p>
          </p:txBody>
        </p:sp>
        <p:sp>
          <p:nvSpPr>
            <p:cNvPr id="180241" name="Text Box 11"/>
            <p:cNvSpPr txBox="1">
              <a:spLocks noChangeArrowheads="1"/>
            </p:cNvSpPr>
            <p:nvPr/>
          </p:nvSpPr>
          <p:spPr bwMode="auto">
            <a:xfrm>
              <a:off x="334" y="2875"/>
              <a:ext cx="7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eaLnBrk="1" hangingPunct="1">
                <a:spcBef>
                  <a:spcPct val="0"/>
                </a:spcBef>
                <a:buFontTx/>
                <a:buNone/>
              </a:pPr>
              <a:r>
                <a:rPr lang="en-US" altLang="en-US" sz="1800" b="1" dirty="0">
                  <a:latin typeface="+mn-lt"/>
                  <a:ea typeface="MS PGothic" pitchFamily="34" charset="-128"/>
                </a:rPr>
                <a:t>Ventricular</a:t>
              </a:r>
            </a:p>
            <a:p>
              <a:pPr algn="r" eaLnBrk="1" hangingPunct="1">
                <a:spcBef>
                  <a:spcPct val="0"/>
                </a:spcBef>
                <a:buFontTx/>
                <a:buNone/>
              </a:pPr>
              <a:r>
                <a:rPr lang="en-US" altLang="en-US" sz="1800" b="1" dirty="0">
                  <a:latin typeface="+mn-lt"/>
                  <a:ea typeface="MS PGothic" pitchFamily="34" charset="-128"/>
                </a:rPr>
                <a:t>EGM</a:t>
              </a:r>
            </a:p>
          </p:txBody>
        </p:sp>
        <p:grpSp>
          <p:nvGrpSpPr>
            <p:cNvPr id="180242" name="Group 12"/>
            <p:cNvGrpSpPr>
              <a:grpSpLocks/>
            </p:cNvGrpSpPr>
            <p:nvPr/>
          </p:nvGrpSpPr>
          <p:grpSpPr bwMode="auto">
            <a:xfrm>
              <a:off x="1057" y="2840"/>
              <a:ext cx="3404" cy="670"/>
              <a:chOff x="1057" y="2840"/>
              <a:chExt cx="3404" cy="670"/>
            </a:xfrm>
          </p:grpSpPr>
          <p:sp>
            <p:nvSpPr>
              <p:cNvPr id="180261" name="Freeform 13"/>
              <p:cNvSpPr>
                <a:spLocks/>
              </p:cNvSpPr>
              <p:nvPr/>
            </p:nvSpPr>
            <p:spPr bwMode="auto">
              <a:xfrm>
                <a:off x="1057" y="2840"/>
                <a:ext cx="802" cy="642"/>
              </a:xfrm>
              <a:custGeom>
                <a:avLst/>
                <a:gdLst>
                  <a:gd name="T0" fmla="*/ 0 w 802"/>
                  <a:gd name="T1" fmla="*/ 299 h 642"/>
                  <a:gd name="T2" fmla="*/ 387 w 802"/>
                  <a:gd name="T3" fmla="*/ 299 h 642"/>
                  <a:gd name="T4" fmla="*/ 372 w 802"/>
                  <a:gd name="T5" fmla="*/ 0 h 642"/>
                  <a:gd name="T6" fmla="*/ 401 w 802"/>
                  <a:gd name="T7" fmla="*/ 642 h 642"/>
                  <a:gd name="T8" fmla="*/ 409 w 802"/>
                  <a:gd name="T9" fmla="*/ 306 h 642"/>
                  <a:gd name="T10" fmla="*/ 802 w 802"/>
                  <a:gd name="T11" fmla="*/ 306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2" h="642">
                    <a:moveTo>
                      <a:pt x="0" y="299"/>
                    </a:moveTo>
                    <a:lnTo>
                      <a:pt x="387" y="299"/>
                    </a:lnTo>
                    <a:lnTo>
                      <a:pt x="372" y="0"/>
                    </a:lnTo>
                    <a:lnTo>
                      <a:pt x="401" y="642"/>
                    </a:lnTo>
                    <a:lnTo>
                      <a:pt x="409" y="306"/>
                    </a:lnTo>
                    <a:lnTo>
                      <a:pt x="802" y="306"/>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2" name="Freeform 14"/>
              <p:cNvSpPr>
                <a:spLocks/>
              </p:cNvSpPr>
              <p:nvPr/>
            </p:nvSpPr>
            <p:spPr bwMode="auto">
              <a:xfrm>
                <a:off x="1720" y="2847"/>
                <a:ext cx="802" cy="642"/>
              </a:xfrm>
              <a:custGeom>
                <a:avLst/>
                <a:gdLst>
                  <a:gd name="T0" fmla="*/ 0 w 802"/>
                  <a:gd name="T1" fmla="*/ 299 h 642"/>
                  <a:gd name="T2" fmla="*/ 387 w 802"/>
                  <a:gd name="T3" fmla="*/ 299 h 642"/>
                  <a:gd name="T4" fmla="*/ 372 w 802"/>
                  <a:gd name="T5" fmla="*/ 0 h 642"/>
                  <a:gd name="T6" fmla="*/ 401 w 802"/>
                  <a:gd name="T7" fmla="*/ 642 h 642"/>
                  <a:gd name="T8" fmla="*/ 409 w 802"/>
                  <a:gd name="T9" fmla="*/ 306 h 642"/>
                  <a:gd name="T10" fmla="*/ 802 w 802"/>
                  <a:gd name="T11" fmla="*/ 306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2" h="642">
                    <a:moveTo>
                      <a:pt x="0" y="299"/>
                    </a:moveTo>
                    <a:lnTo>
                      <a:pt x="387" y="299"/>
                    </a:lnTo>
                    <a:lnTo>
                      <a:pt x="372" y="0"/>
                    </a:lnTo>
                    <a:lnTo>
                      <a:pt x="401" y="642"/>
                    </a:lnTo>
                    <a:lnTo>
                      <a:pt x="409" y="306"/>
                    </a:lnTo>
                    <a:lnTo>
                      <a:pt x="802" y="306"/>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3" name="Freeform 15"/>
              <p:cNvSpPr>
                <a:spLocks/>
              </p:cNvSpPr>
              <p:nvPr/>
            </p:nvSpPr>
            <p:spPr bwMode="auto">
              <a:xfrm>
                <a:off x="2361" y="2854"/>
                <a:ext cx="802" cy="642"/>
              </a:xfrm>
              <a:custGeom>
                <a:avLst/>
                <a:gdLst>
                  <a:gd name="T0" fmla="*/ 0 w 802"/>
                  <a:gd name="T1" fmla="*/ 299 h 642"/>
                  <a:gd name="T2" fmla="*/ 387 w 802"/>
                  <a:gd name="T3" fmla="*/ 299 h 642"/>
                  <a:gd name="T4" fmla="*/ 372 w 802"/>
                  <a:gd name="T5" fmla="*/ 0 h 642"/>
                  <a:gd name="T6" fmla="*/ 401 w 802"/>
                  <a:gd name="T7" fmla="*/ 642 h 642"/>
                  <a:gd name="T8" fmla="*/ 409 w 802"/>
                  <a:gd name="T9" fmla="*/ 306 h 642"/>
                  <a:gd name="T10" fmla="*/ 802 w 802"/>
                  <a:gd name="T11" fmla="*/ 306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2" h="642">
                    <a:moveTo>
                      <a:pt x="0" y="299"/>
                    </a:moveTo>
                    <a:lnTo>
                      <a:pt x="387" y="299"/>
                    </a:lnTo>
                    <a:lnTo>
                      <a:pt x="372" y="0"/>
                    </a:lnTo>
                    <a:lnTo>
                      <a:pt x="401" y="642"/>
                    </a:lnTo>
                    <a:lnTo>
                      <a:pt x="409" y="306"/>
                    </a:lnTo>
                    <a:lnTo>
                      <a:pt x="802" y="306"/>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4" name="Freeform 16"/>
              <p:cNvSpPr>
                <a:spLocks/>
              </p:cNvSpPr>
              <p:nvPr/>
            </p:nvSpPr>
            <p:spPr bwMode="auto">
              <a:xfrm>
                <a:off x="3015" y="2861"/>
                <a:ext cx="802" cy="642"/>
              </a:xfrm>
              <a:custGeom>
                <a:avLst/>
                <a:gdLst>
                  <a:gd name="T0" fmla="*/ 0 w 802"/>
                  <a:gd name="T1" fmla="*/ 299 h 642"/>
                  <a:gd name="T2" fmla="*/ 387 w 802"/>
                  <a:gd name="T3" fmla="*/ 299 h 642"/>
                  <a:gd name="T4" fmla="*/ 372 w 802"/>
                  <a:gd name="T5" fmla="*/ 0 h 642"/>
                  <a:gd name="T6" fmla="*/ 401 w 802"/>
                  <a:gd name="T7" fmla="*/ 642 h 642"/>
                  <a:gd name="T8" fmla="*/ 409 w 802"/>
                  <a:gd name="T9" fmla="*/ 306 h 642"/>
                  <a:gd name="T10" fmla="*/ 802 w 802"/>
                  <a:gd name="T11" fmla="*/ 306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2" h="642">
                    <a:moveTo>
                      <a:pt x="0" y="299"/>
                    </a:moveTo>
                    <a:lnTo>
                      <a:pt x="387" y="299"/>
                    </a:lnTo>
                    <a:lnTo>
                      <a:pt x="372" y="0"/>
                    </a:lnTo>
                    <a:lnTo>
                      <a:pt x="401" y="642"/>
                    </a:lnTo>
                    <a:lnTo>
                      <a:pt x="409" y="306"/>
                    </a:lnTo>
                    <a:lnTo>
                      <a:pt x="802" y="306"/>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5" name="Freeform 17"/>
              <p:cNvSpPr>
                <a:spLocks/>
              </p:cNvSpPr>
              <p:nvPr/>
            </p:nvSpPr>
            <p:spPr bwMode="auto">
              <a:xfrm>
                <a:off x="3659" y="2868"/>
                <a:ext cx="802" cy="642"/>
              </a:xfrm>
              <a:custGeom>
                <a:avLst/>
                <a:gdLst>
                  <a:gd name="T0" fmla="*/ 0 w 802"/>
                  <a:gd name="T1" fmla="*/ 299 h 642"/>
                  <a:gd name="T2" fmla="*/ 387 w 802"/>
                  <a:gd name="T3" fmla="*/ 299 h 642"/>
                  <a:gd name="T4" fmla="*/ 372 w 802"/>
                  <a:gd name="T5" fmla="*/ 0 h 642"/>
                  <a:gd name="T6" fmla="*/ 401 w 802"/>
                  <a:gd name="T7" fmla="*/ 642 h 642"/>
                  <a:gd name="T8" fmla="*/ 409 w 802"/>
                  <a:gd name="T9" fmla="*/ 306 h 642"/>
                  <a:gd name="T10" fmla="*/ 802 w 802"/>
                  <a:gd name="T11" fmla="*/ 306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2" h="642">
                    <a:moveTo>
                      <a:pt x="0" y="299"/>
                    </a:moveTo>
                    <a:lnTo>
                      <a:pt x="387" y="299"/>
                    </a:lnTo>
                    <a:lnTo>
                      <a:pt x="372" y="0"/>
                    </a:lnTo>
                    <a:lnTo>
                      <a:pt x="401" y="642"/>
                    </a:lnTo>
                    <a:lnTo>
                      <a:pt x="409" y="306"/>
                    </a:lnTo>
                    <a:lnTo>
                      <a:pt x="802" y="306"/>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grpSp>
        <p:sp>
          <p:nvSpPr>
            <p:cNvPr id="180243" name="Text Box 18"/>
            <p:cNvSpPr txBox="1">
              <a:spLocks noChangeArrowheads="1"/>
            </p:cNvSpPr>
            <p:nvPr/>
          </p:nvSpPr>
          <p:spPr bwMode="auto">
            <a:xfrm>
              <a:off x="555" y="1119"/>
              <a:ext cx="56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r" eaLnBrk="1" hangingPunct="1">
                <a:spcBef>
                  <a:spcPct val="0"/>
                </a:spcBef>
                <a:buFontTx/>
                <a:buNone/>
              </a:pPr>
              <a:r>
                <a:rPr lang="en-US" altLang="en-US" sz="1800" b="1" dirty="0">
                  <a:latin typeface="+mn-lt"/>
                  <a:ea typeface="MS PGothic" pitchFamily="34" charset="-128"/>
                </a:rPr>
                <a:t>Surface</a:t>
              </a:r>
            </a:p>
            <a:p>
              <a:pPr algn="r" eaLnBrk="1" hangingPunct="1">
                <a:spcBef>
                  <a:spcPct val="0"/>
                </a:spcBef>
                <a:buFontTx/>
                <a:buNone/>
              </a:pPr>
              <a:r>
                <a:rPr lang="en-US" altLang="en-US" sz="1800" b="1" dirty="0">
                  <a:latin typeface="+mn-lt"/>
                  <a:ea typeface="MS PGothic" pitchFamily="34" charset="-128"/>
                </a:rPr>
                <a:t>ECG</a:t>
              </a:r>
            </a:p>
          </p:txBody>
        </p:sp>
        <p:grpSp>
          <p:nvGrpSpPr>
            <p:cNvPr id="180244" name="Group 19"/>
            <p:cNvGrpSpPr>
              <a:grpSpLocks/>
            </p:cNvGrpSpPr>
            <p:nvPr/>
          </p:nvGrpSpPr>
          <p:grpSpPr bwMode="auto">
            <a:xfrm>
              <a:off x="1056" y="2096"/>
              <a:ext cx="3354" cy="211"/>
              <a:chOff x="1056" y="2096"/>
              <a:chExt cx="3354" cy="211"/>
            </a:xfrm>
          </p:grpSpPr>
          <p:sp>
            <p:nvSpPr>
              <p:cNvPr id="180256" name="Freeform 20"/>
              <p:cNvSpPr>
                <a:spLocks/>
              </p:cNvSpPr>
              <p:nvPr/>
            </p:nvSpPr>
            <p:spPr bwMode="auto">
              <a:xfrm>
                <a:off x="1056" y="2096"/>
                <a:ext cx="758" cy="211"/>
              </a:xfrm>
              <a:custGeom>
                <a:avLst/>
                <a:gdLst>
                  <a:gd name="T0" fmla="*/ 0 w 758"/>
                  <a:gd name="T1" fmla="*/ 139 h 211"/>
                  <a:gd name="T2" fmla="*/ 182 w 758"/>
                  <a:gd name="T3" fmla="*/ 139 h 211"/>
                  <a:gd name="T4" fmla="*/ 190 w 758"/>
                  <a:gd name="T5" fmla="*/ 0 h 211"/>
                  <a:gd name="T6" fmla="*/ 197 w 758"/>
                  <a:gd name="T7" fmla="*/ 211 h 211"/>
                  <a:gd name="T8" fmla="*/ 204 w 758"/>
                  <a:gd name="T9" fmla="*/ 139 h 211"/>
                  <a:gd name="T10" fmla="*/ 366 w 758"/>
                  <a:gd name="T11" fmla="*/ 137 h 211"/>
                  <a:gd name="T12" fmla="*/ 380 w 758"/>
                  <a:gd name="T13" fmla="*/ 57 h 211"/>
                  <a:gd name="T14" fmla="*/ 395 w 758"/>
                  <a:gd name="T15" fmla="*/ 196 h 211"/>
                  <a:gd name="T16" fmla="*/ 417 w 758"/>
                  <a:gd name="T17" fmla="*/ 137 h 211"/>
                  <a:gd name="T18" fmla="*/ 758 w 758"/>
                  <a:gd name="T19" fmla="*/ 139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8" h="211">
                    <a:moveTo>
                      <a:pt x="0" y="139"/>
                    </a:moveTo>
                    <a:lnTo>
                      <a:pt x="182" y="139"/>
                    </a:lnTo>
                    <a:lnTo>
                      <a:pt x="190" y="0"/>
                    </a:lnTo>
                    <a:lnTo>
                      <a:pt x="197" y="211"/>
                    </a:lnTo>
                    <a:lnTo>
                      <a:pt x="204" y="139"/>
                    </a:lnTo>
                    <a:lnTo>
                      <a:pt x="366" y="137"/>
                    </a:lnTo>
                    <a:lnTo>
                      <a:pt x="380" y="57"/>
                    </a:lnTo>
                    <a:lnTo>
                      <a:pt x="395" y="196"/>
                    </a:lnTo>
                    <a:lnTo>
                      <a:pt x="417" y="137"/>
                    </a:lnTo>
                    <a:lnTo>
                      <a:pt x="758" y="139"/>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57" name="Freeform 21"/>
              <p:cNvSpPr>
                <a:spLocks/>
              </p:cNvSpPr>
              <p:nvPr/>
            </p:nvSpPr>
            <p:spPr bwMode="auto">
              <a:xfrm>
                <a:off x="1705" y="2096"/>
                <a:ext cx="758" cy="211"/>
              </a:xfrm>
              <a:custGeom>
                <a:avLst/>
                <a:gdLst>
                  <a:gd name="T0" fmla="*/ 0 w 758"/>
                  <a:gd name="T1" fmla="*/ 139 h 211"/>
                  <a:gd name="T2" fmla="*/ 182 w 758"/>
                  <a:gd name="T3" fmla="*/ 139 h 211"/>
                  <a:gd name="T4" fmla="*/ 190 w 758"/>
                  <a:gd name="T5" fmla="*/ 0 h 211"/>
                  <a:gd name="T6" fmla="*/ 197 w 758"/>
                  <a:gd name="T7" fmla="*/ 211 h 211"/>
                  <a:gd name="T8" fmla="*/ 204 w 758"/>
                  <a:gd name="T9" fmla="*/ 139 h 211"/>
                  <a:gd name="T10" fmla="*/ 366 w 758"/>
                  <a:gd name="T11" fmla="*/ 137 h 211"/>
                  <a:gd name="T12" fmla="*/ 380 w 758"/>
                  <a:gd name="T13" fmla="*/ 57 h 211"/>
                  <a:gd name="T14" fmla="*/ 395 w 758"/>
                  <a:gd name="T15" fmla="*/ 196 h 211"/>
                  <a:gd name="T16" fmla="*/ 417 w 758"/>
                  <a:gd name="T17" fmla="*/ 137 h 211"/>
                  <a:gd name="T18" fmla="*/ 758 w 758"/>
                  <a:gd name="T19" fmla="*/ 139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8" h="211">
                    <a:moveTo>
                      <a:pt x="0" y="139"/>
                    </a:moveTo>
                    <a:lnTo>
                      <a:pt x="182" y="139"/>
                    </a:lnTo>
                    <a:lnTo>
                      <a:pt x="190" y="0"/>
                    </a:lnTo>
                    <a:lnTo>
                      <a:pt x="197" y="211"/>
                    </a:lnTo>
                    <a:lnTo>
                      <a:pt x="204" y="139"/>
                    </a:lnTo>
                    <a:lnTo>
                      <a:pt x="366" y="137"/>
                    </a:lnTo>
                    <a:lnTo>
                      <a:pt x="380" y="57"/>
                    </a:lnTo>
                    <a:lnTo>
                      <a:pt x="395" y="196"/>
                    </a:lnTo>
                    <a:lnTo>
                      <a:pt x="417" y="137"/>
                    </a:lnTo>
                    <a:lnTo>
                      <a:pt x="758" y="139"/>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58" name="Freeform 22"/>
              <p:cNvSpPr>
                <a:spLocks/>
              </p:cNvSpPr>
              <p:nvPr/>
            </p:nvSpPr>
            <p:spPr bwMode="auto">
              <a:xfrm>
                <a:off x="2354" y="2096"/>
                <a:ext cx="758" cy="211"/>
              </a:xfrm>
              <a:custGeom>
                <a:avLst/>
                <a:gdLst>
                  <a:gd name="T0" fmla="*/ 0 w 758"/>
                  <a:gd name="T1" fmla="*/ 139 h 211"/>
                  <a:gd name="T2" fmla="*/ 182 w 758"/>
                  <a:gd name="T3" fmla="*/ 139 h 211"/>
                  <a:gd name="T4" fmla="*/ 190 w 758"/>
                  <a:gd name="T5" fmla="*/ 0 h 211"/>
                  <a:gd name="T6" fmla="*/ 197 w 758"/>
                  <a:gd name="T7" fmla="*/ 211 h 211"/>
                  <a:gd name="T8" fmla="*/ 204 w 758"/>
                  <a:gd name="T9" fmla="*/ 139 h 211"/>
                  <a:gd name="T10" fmla="*/ 366 w 758"/>
                  <a:gd name="T11" fmla="*/ 137 h 211"/>
                  <a:gd name="T12" fmla="*/ 380 w 758"/>
                  <a:gd name="T13" fmla="*/ 57 h 211"/>
                  <a:gd name="T14" fmla="*/ 395 w 758"/>
                  <a:gd name="T15" fmla="*/ 196 h 211"/>
                  <a:gd name="T16" fmla="*/ 417 w 758"/>
                  <a:gd name="T17" fmla="*/ 137 h 211"/>
                  <a:gd name="T18" fmla="*/ 758 w 758"/>
                  <a:gd name="T19" fmla="*/ 139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8" h="211">
                    <a:moveTo>
                      <a:pt x="0" y="139"/>
                    </a:moveTo>
                    <a:lnTo>
                      <a:pt x="182" y="139"/>
                    </a:lnTo>
                    <a:lnTo>
                      <a:pt x="190" y="0"/>
                    </a:lnTo>
                    <a:lnTo>
                      <a:pt x="197" y="211"/>
                    </a:lnTo>
                    <a:lnTo>
                      <a:pt x="204" y="139"/>
                    </a:lnTo>
                    <a:lnTo>
                      <a:pt x="366" y="137"/>
                    </a:lnTo>
                    <a:lnTo>
                      <a:pt x="380" y="57"/>
                    </a:lnTo>
                    <a:lnTo>
                      <a:pt x="395" y="196"/>
                    </a:lnTo>
                    <a:lnTo>
                      <a:pt x="417" y="137"/>
                    </a:lnTo>
                    <a:lnTo>
                      <a:pt x="758" y="139"/>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59" name="Freeform 23"/>
              <p:cNvSpPr>
                <a:spLocks/>
              </p:cNvSpPr>
              <p:nvPr/>
            </p:nvSpPr>
            <p:spPr bwMode="auto">
              <a:xfrm>
                <a:off x="2996" y="2096"/>
                <a:ext cx="758" cy="211"/>
              </a:xfrm>
              <a:custGeom>
                <a:avLst/>
                <a:gdLst>
                  <a:gd name="T0" fmla="*/ 0 w 758"/>
                  <a:gd name="T1" fmla="*/ 139 h 211"/>
                  <a:gd name="T2" fmla="*/ 182 w 758"/>
                  <a:gd name="T3" fmla="*/ 139 h 211"/>
                  <a:gd name="T4" fmla="*/ 190 w 758"/>
                  <a:gd name="T5" fmla="*/ 0 h 211"/>
                  <a:gd name="T6" fmla="*/ 197 w 758"/>
                  <a:gd name="T7" fmla="*/ 211 h 211"/>
                  <a:gd name="T8" fmla="*/ 204 w 758"/>
                  <a:gd name="T9" fmla="*/ 139 h 211"/>
                  <a:gd name="T10" fmla="*/ 366 w 758"/>
                  <a:gd name="T11" fmla="*/ 137 h 211"/>
                  <a:gd name="T12" fmla="*/ 380 w 758"/>
                  <a:gd name="T13" fmla="*/ 57 h 211"/>
                  <a:gd name="T14" fmla="*/ 395 w 758"/>
                  <a:gd name="T15" fmla="*/ 196 h 211"/>
                  <a:gd name="T16" fmla="*/ 417 w 758"/>
                  <a:gd name="T17" fmla="*/ 137 h 211"/>
                  <a:gd name="T18" fmla="*/ 758 w 758"/>
                  <a:gd name="T19" fmla="*/ 139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8" h="211">
                    <a:moveTo>
                      <a:pt x="0" y="139"/>
                    </a:moveTo>
                    <a:lnTo>
                      <a:pt x="182" y="139"/>
                    </a:lnTo>
                    <a:lnTo>
                      <a:pt x="190" y="0"/>
                    </a:lnTo>
                    <a:lnTo>
                      <a:pt x="197" y="211"/>
                    </a:lnTo>
                    <a:lnTo>
                      <a:pt x="204" y="139"/>
                    </a:lnTo>
                    <a:lnTo>
                      <a:pt x="366" y="137"/>
                    </a:lnTo>
                    <a:lnTo>
                      <a:pt x="380" y="57"/>
                    </a:lnTo>
                    <a:lnTo>
                      <a:pt x="395" y="196"/>
                    </a:lnTo>
                    <a:lnTo>
                      <a:pt x="417" y="137"/>
                    </a:lnTo>
                    <a:lnTo>
                      <a:pt x="758" y="139"/>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0260" name="Freeform 24"/>
              <p:cNvSpPr>
                <a:spLocks/>
              </p:cNvSpPr>
              <p:nvPr/>
            </p:nvSpPr>
            <p:spPr bwMode="auto">
              <a:xfrm>
                <a:off x="3652" y="2096"/>
                <a:ext cx="758" cy="211"/>
              </a:xfrm>
              <a:custGeom>
                <a:avLst/>
                <a:gdLst>
                  <a:gd name="T0" fmla="*/ 0 w 758"/>
                  <a:gd name="T1" fmla="*/ 139 h 211"/>
                  <a:gd name="T2" fmla="*/ 182 w 758"/>
                  <a:gd name="T3" fmla="*/ 139 h 211"/>
                  <a:gd name="T4" fmla="*/ 190 w 758"/>
                  <a:gd name="T5" fmla="*/ 0 h 211"/>
                  <a:gd name="T6" fmla="*/ 197 w 758"/>
                  <a:gd name="T7" fmla="*/ 211 h 211"/>
                  <a:gd name="T8" fmla="*/ 204 w 758"/>
                  <a:gd name="T9" fmla="*/ 139 h 211"/>
                  <a:gd name="T10" fmla="*/ 366 w 758"/>
                  <a:gd name="T11" fmla="*/ 137 h 211"/>
                  <a:gd name="T12" fmla="*/ 380 w 758"/>
                  <a:gd name="T13" fmla="*/ 57 h 211"/>
                  <a:gd name="T14" fmla="*/ 395 w 758"/>
                  <a:gd name="T15" fmla="*/ 196 h 211"/>
                  <a:gd name="T16" fmla="*/ 417 w 758"/>
                  <a:gd name="T17" fmla="*/ 137 h 211"/>
                  <a:gd name="T18" fmla="*/ 758 w 758"/>
                  <a:gd name="T19" fmla="*/ 139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8" h="211">
                    <a:moveTo>
                      <a:pt x="0" y="139"/>
                    </a:moveTo>
                    <a:lnTo>
                      <a:pt x="182" y="139"/>
                    </a:lnTo>
                    <a:lnTo>
                      <a:pt x="190" y="0"/>
                    </a:lnTo>
                    <a:lnTo>
                      <a:pt x="197" y="211"/>
                    </a:lnTo>
                    <a:lnTo>
                      <a:pt x="204" y="139"/>
                    </a:lnTo>
                    <a:lnTo>
                      <a:pt x="366" y="137"/>
                    </a:lnTo>
                    <a:lnTo>
                      <a:pt x="380" y="57"/>
                    </a:lnTo>
                    <a:lnTo>
                      <a:pt x="395" y="196"/>
                    </a:lnTo>
                    <a:lnTo>
                      <a:pt x="417" y="137"/>
                    </a:lnTo>
                    <a:lnTo>
                      <a:pt x="758" y="139"/>
                    </a:lnTo>
                  </a:path>
                </a:pathLst>
              </a:custGeom>
              <a:noFill/>
              <a:ln w="12700" cap="flat" cmpd="sng">
                <a:solidFill>
                  <a:srgbClr val="5454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grpSp>
        <p:grpSp>
          <p:nvGrpSpPr>
            <p:cNvPr id="180245" name="Group 25"/>
            <p:cNvGrpSpPr>
              <a:grpSpLocks/>
            </p:cNvGrpSpPr>
            <p:nvPr/>
          </p:nvGrpSpPr>
          <p:grpSpPr bwMode="auto">
            <a:xfrm>
              <a:off x="1332" y="1596"/>
              <a:ext cx="2820" cy="816"/>
              <a:chOff x="1332" y="1596"/>
              <a:chExt cx="2820" cy="816"/>
            </a:xfrm>
          </p:grpSpPr>
          <p:sp>
            <p:nvSpPr>
              <p:cNvPr id="180246" name="Line 26"/>
              <p:cNvSpPr>
                <a:spLocks noChangeShapeType="1"/>
              </p:cNvSpPr>
              <p:nvPr/>
            </p:nvSpPr>
            <p:spPr bwMode="auto">
              <a:xfrm>
                <a:off x="1440" y="1596"/>
                <a:ext cx="0" cy="444"/>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endParaRPr lang="en-US" dirty="0">
                  <a:latin typeface="+mn-lt"/>
                </a:endParaRPr>
              </a:p>
            </p:txBody>
          </p:sp>
          <p:sp>
            <p:nvSpPr>
              <p:cNvPr id="180247" name="Oval 27"/>
              <p:cNvSpPr>
                <a:spLocks noChangeArrowheads="1"/>
              </p:cNvSpPr>
              <p:nvPr/>
            </p:nvSpPr>
            <p:spPr bwMode="auto">
              <a:xfrm>
                <a:off x="1332" y="2040"/>
                <a:ext cx="216" cy="372"/>
              </a:xfrm>
              <a:prstGeom prst="ellipse">
                <a:avLst/>
              </a:prstGeom>
              <a:noFill/>
              <a:ln w="12700" algn="ctr">
                <a:solidFill>
                  <a:srgbClr val="C5C5C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pPr>
                <a:endParaRPr lang="pl-PL" altLang="en-US" sz="1800" b="0">
                  <a:latin typeface="+mn-lt"/>
                  <a:ea typeface="MS PGothic" pitchFamily="34" charset="-128"/>
                </a:endParaRPr>
              </a:p>
            </p:txBody>
          </p:sp>
          <p:sp>
            <p:nvSpPr>
              <p:cNvPr id="180248" name="Line 28"/>
              <p:cNvSpPr>
                <a:spLocks noChangeShapeType="1"/>
              </p:cNvSpPr>
              <p:nvPr/>
            </p:nvSpPr>
            <p:spPr bwMode="auto">
              <a:xfrm>
                <a:off x="2100" y="1596"/>
                <a:ext cx="0" cy="444"/>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endParaRPr lang="en-US" dirty="0">
                  <a:latin typeface="+mn-lt"/>
                </a:endParaRPr>
              </a:p>
            </p:txBody>
          </p:sp>
          <p:sp>
            <p:nvSpPr>
              <p:cNvPr id="180249" name="Oval 29"/>
              <p:cNvSpPr>
                <a:spLocks noChangeArrowheads="1"/>
              </p:cNvSpPr>
              <p:nvPr/>
            </p:nvSpPr>
            <p:spPr bwMode="auto">
              <a:xfrm>
                <a:off x="1992" y="2040"/>
                <a:ext cx="216" cy="372"/>
              </a:xfrm>
              <a:prstGeom prst="ellipse">
                <a:avLst/>
              </a:prstGeom>
              <a:noFill/>
              <a:ln w="12700" algn="ctr">
                <a:solidFill>
                  <a:srgbClr val="C5C5C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pPr>
                <a:endParaRPr lang="pl-PL" altLang="en-US" sz="1800" b="0">
                  <a:latin typeface="+mn-lt"/>
                  <a:ea typeface="MS PGothic" pitchFamily="34" charset="-128"/>
                </a:endParaRPr>
              </a:p>
            </p:txBody>
          </p:sp>
          <p:sp>
            <p:nvSpPr>
              <p:cNvPr id="180250" name="Line 30"/>
              <p:cNvSpPr>
                <a:spLocks noChangeShapeType="1"/>
              </p:cNvSpPr>
              <p:nvPr/>
            </p:nvSpPr>
            <p:spPr bwMode="auto">
              <a:xfrm>
                <a:off x="2736" y="1596"/>
                <a:ext cx="0" cy="444"/>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endParaRPr lang="en-US" dirty="0">
                  <a:latin typeface="+mn-lt"/>
                </a:endParaRPr>
              </a:p>
            </p:txBody>
          </p:sp>
          <p:sp>
            <p:nvSpPr>
              <p:cNvPr id="180251" name="Oval 31"/>
              <p:cNvSpPr>
                <a:spLocks noChangeArrowheads="1"/>
              </p:cNvSpPr>
              <p:nvPr/>
            </p:nvSpPr>
            <p:spPr bwMode="auto">
              <a:xfrm>
                <a:off x="2628" y="2040"/>
                <a:ext cx="216" cy="372"/>
              </a:xfrm>
              <a:prstGeom prst="ellipse">
                <a:avLst/>
              </a:prstGeom>
              <a:noFill/>
              <a:ln w="12700" algn="ctr">
                <a:solidFill>
                  <a:srgbClr val="C5C5C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pPr>
                <a:endParaRPr lang="pl-PL" altLang="en-US" sz="1800" b="0">
                  <a:latin typeface="+mn-lt"/>
                  <a:ea typeface="MS PGothic" pitchFamily="34" charset="-128"/>
                </a:endParaRPr>
              </a:p>
            </p:txBody>
          </p:sp>
          <p:sp>
            <p:nvSpPr>
              <p:cNvPr id="180252" name="Line 32"/>
              <p:cNvSpPr>
                <a:spLocks noChangeShapeType="1"/>
              </p:cNvSpPr>
              <p:nvPr/>
            </p:nvSpPr>
            <p:spPr bwMode="auto">
              <a:xfrm>
                <a:off x="3372" y="1596"/>
                <a:ext cx="0" cy="444"/>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endParaRPr lang="en-US" dirty="0">
                  <a:latin typeface="+mn-lt"/>
                </a:endParaRPr>
              </a:p>
            </p:txBody>
          </p:sp>
          <p:sp>
            <p:nvSpPr>
              <p:cNvPr id="180253" name="Oval 33"/>
              <p:cNvSpPr>
                <a:spLocks noChangeArrowheads="1"/>
              </p:cNvSpPr>
              <p:nvPr/>
            </p:nvSpPr>
            <p:spPr bwMode="auto">
              <a:xfrm>
                <a:off x="3264" y="2040"/>
                <a:ext cx="216" cy="372"/>
              </a:xfrm>
              <a:prstGeom prst="ellipse">
                <a:avLst/>
              </a:prstGeom>
              <a:noFill/>
              <a:ln w="12700" algn="ctr">
                <a:solidFill>
                  <a:srgbClr val="C5C5C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pPr>
                <a:endParaRPr lang="pl-PL" altLang="en-US" sz="1800" b="0">
                  <a:latin typeface="+mn-lt"/>
                  <a:ea typeface="MS PGothic" pitchFamily="34" charset="-128"/>
                </a:endParaRPr>
              </a:p>
            </p:txBody>
          </p:sp>
          <p:sp>
            <p:nvSpPr>
              <p:cNvPr id="180254" name="Line 34"/>
              <p:cNvSpPr>
                <a:spLocks noChangeShapeType="1"/>
              </p:cNvSpPr>
              <p:nvPr/>
            </p:nvSpPr>
            <p:spPr bwMode="auto">
              <a:xfrm>
                <a:off x="4044" y="1596"/>
                <a:ext cx="0" cy="444"/>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endParaRPr lang="en-US" dirty="0">
                  <a:latin typeface="+mn-lt"/>
                </a:endParaRPr>
              </a:p>
            </p:txBody>
          </p:sp>
          <p:sp>
            <p:nvSpPr>
              <p:cNvPr id="180255" name="Oval 35"/>
              <p:cNvSpPr>
                <a:spLocks noChangeArrowheads="1"/>
              </p:cNvSpPr>
              <p:nvPr/>
            </p:nvSpPr>
            <p:spPr bwMode="auto">
              <a:xfrm>
                <a:off x="3936" y="2040"/>
                <a:ext cx="216" cy="372"/>
              </a:xfrm>
              <a:prstGeom prst="ellipse">
                <a:avLst/>
              </a:prstGeom>
              <a:noFill/>
              <a:ln w="12700" algn="ctr">
                <a:solidFill>
                  <a:srgbClr val="C5C5C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pPr>
                <a:endParaRPr lang="pl-PL" altLang="en-US" sz="1800" b="0">
                  <a:latin typeface="+mn-lt"/>
                  <a:ea typeface="MS PGothic" pitchFamily="34" charset="-128"/>
                </a:endParaRPr>
              </a:p>
            </p:txBody>
          </p:sp>
        </p:grpSp>
      </p:grpSp>
      <p:sp>
        <p:nvSpPr>
          <p:cNvPr id="38" name="Oval 41"/>
          <p:cNvSpPr>
            <a:spLocks noChangeArrowheads="1"/>
          </p:cNvSpPr>
          <p:nvPr/>
        </p:nvSpPr>
        <p:spPr bwMode="auto">
          <a:xfrm>
            <a:off x="2667000" y="3200400"/>
            <a:ext cx="295275" cy="762000"/>
          </a:xfrm>
          <a:prstGeom prst="ellipse">
            <a:avLst/>
          </a:prstGeom>
          <a:solidFill>
            <a:srgbClr val="E35200">
              <a:alpha val="50000"/>
            </a:srgbClr>
          </a:solidFill>
          <a:ln w="9525">
            <a:solidFill>
              <a:schemeClr val="tx1"/>
            </a:solidFill>
            <a:round/>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p>
        </p:txBody>
      </p:sp>
      <p:sp>
        <p:nvSpPr>
          <p:cNvPr id="39" name="Oval 42"/>
          <p:cNvSpPr>
            <a:spLocks noChangeArrowheads="1"/>
          </p:cNvSpPr>
          <p:nvPr/>
        </p:nvSpPr>
        <p:spPr bwMode="auto">
          <a:xfrm>
            <a:off x="3743325" y="3200400"/>
            <a:ext cx="295275" cy="762000"/>
          </a:xfrm>
          <a:prstGeom prst="ellipse">
            <a:avLst/>
          </a:prstGeom>
          <a:solidFill>
            <a:srgbClr val="E35200">
              <a:alpha val="50000"/>
            </a:srgbClr>
          </a:solidFill>
          <a:ln w="9525">
            <a:solidFill>
              <a:schemeClr val="tx1"/>
            </a:solidFill>
            <a:round/>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p>
        </p:txBody>
      </p:sp>
      <p:sp>
        <p:nvSpPr>
          <p:cNvPr id="40" name="Oval 43"/>
          <p:cNvSpPr>
            <a:spLocks noChangeArrowheads="1"/>
          </p:cNvSpPr>
          <p:nvPr/>
        </p:nvSpPr>
        <p:spPr bwMode="auto">
          <a:xfrm>
            <a:off x="4733925" y="3200400"/>
            <a:ext cx="295275" cy="762000"/>
          </a:xfrm>
          <a:prstGeom prst="ellipse">
            <a:avLst/>
          </a:prstGeom>
          <a:solidFill>
            <a:srgbClr val="E35200">
              <a:alpha val="50000"/>
            </a:srgbClr>
          </a:solidFill>
          <a:ln w="9525">
            <a:solidFill>
              <a:schemeClr val="tx1"/>
            </a:solidFill>
            <a:round/>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p>
        </p:txBody>
      </p:sp>
      <p:sp>
        <p:nvSpPr>
          <p:cNvPr id="41" name="Oval 44"/>
          <p:cNvSpPr>
            <a:spLocks noChangeArrowheads="1"/>
          </p:cNvSpPr>
          <p:nvPr/>
        </p:nvSpPr>
        <p:spPr bwMode="auto">
          <a:xfrm>
            <a:off x="5800725" y="3200400"/>
            <a:ext cx="295275" cy="762000"/>
          </a:xfrm>
          <a:prstGeom prst="ellipse">
            <a:avLst/>
          </a:prstGeom>
          <a:solidFill>
            <a:srgbClr val="E35200">
              <a:alpha val="50000"/>
            </a:srgbClr>
          </a:solidFill>
          <a:ln w="9525">
            <a:solidFill>
              <a:schemeClr val="tx1"/>
            </a:solidFill>
            <a:round/>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p>
        </p:txBody>
      </p:sp>
      <p:sp>
        <p:nvSpPr>
          <p:cNvPr id="42" name="Oval 45"/>
          <p:cNvSpPr>
            <a:spLocks noChangeArrowheads="1"/>
          </p:cNvSpPr>
          <p:nvPr/>
        </p:nvSpPr>
        <p:spPr bwMode="auto">
          <a:xfrm>
            <a:off x="6791325" y="3200400"/>
            <a:ext cx="295275" cy="762000"/>
          </a:xfrm>
          <a:prstGeom prst="ellipse">
            <a:avLst/>
          </a:prstGeom>
          <a:solidFill>
            <a:srgbClr val="E35200">
              <a:alpha val="50000"/>
            </a:srgbClr>
          </a:solidFill>
          <a:ln w="9525">
            <a:solidFill>
              <a:schemeClr val="tx1"/>
            </a:solidFill>
            <a:round/>
            <a:headEnd/>
            <a:tailEnd/>
          </a:ln>
          <a:effec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0"/>
              </a:spcBef>
              <a:buFontTx/>
              <a:buNone/>
            </a:pPr>
            <a:endParaRPr lang="pl-PL" altLang="en-US" sz="1800"/>
          </a:p>
        </p:txBody>
      </p:sp>
      <p:sp>
        <p:nvSpPr>
          <p:cNvPr id="43" name="Line 36"/>
          <p:cNvSpPr>
            <a:spLocks noChangeShapeType="1"/>
          </p:cNvSpPr>
          <p:nvPr/>
        </p:nvSpPr>
        <p:spPr bwMode="auto">
          <a:xfrm>
            <a:off x="2895600" y="1752600"/>
            <a:ext cx="0" cy="533400"/>
          </a:xfrm>
          <a:prstGeom prst="line">
            <a:avLst/>
          </a:prstGeom>
          <a:noFill/>
          <a:ln w="38100">
            <a:solidFill>
              <a:srgbClr val="E35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Line 37"/>
          <p:cNvSpPr>
            <a:spLocks noChangeShapeType="1"/>
          </p:cNvSpPr>
          <p:nvPr/>
        </p:nvSpPr>
        <p:spPr bwMode="auto">
          <a:xfrm>
            <a:off x="3886200" y="1752600"/>
            <a:ext cx="0" cy="533400"/>
          </a:xfrm>
          <a:prstGeom prst="line">
            <a:avLst/>
          </a:prstGeom>
          <a:noFill/>
          <a:ln w="38100">
            <a:solidFill>
              <a:srgbClr val="E35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Line 38"/>
          <p:cNvSpPr>
            <a:spLocks noChangeShapeType="1"/>
          </p:cNvSpPr>
          <p:nvPr/>
        </p:nvSpPr>
        <p:spPr bwMode="auto">
          <a:xfrm>
            <a:off x="4953000" y="1752600"/>
            <a:ext cx="0" cy="533400"/>
          </a:xfrm>
          <a:prstGeom prst="line">
            <a:avLst/>
          </a:prstGeom>
          <a:noFill/>
          <a:ln w="38100">
            <a:solidFill>
              <a:srgbClr val="E35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Line 39"/>
          <p:cNvSpPr>
            <a:spLocks noChangeShapeType="1"/>
          </p:cNvSpPr>
          <p:nvPr/>
        </p:nvSpPr>
        <p:spPr bwMode="auto">
          <a:xfrm>
            <a:off x="5943600" y="1752600"/>
            <a:ext cx="0" cy="533400"/>
          </a:xfrm>
          <a:prstGeom prst="line">
            <a:avLst/>
          </a:prstGeom>
          <a:noFill/>
          <a:ln w="38100">
            <a:solidFill>
              <a:srgbClr val="E35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Line 40"/>
          <p:cNvSpPr>
            <a:spLocks noChangeShapeType="1"/>
          </p:cNvSpPr>
          <p:nvPr/>
        </p:nvSpPr>
        <p:spPr bwMode="auto">
          <a:xfrm>
            <a:off x="7010400" y="1752600"/>
            <a:ext cx="0" cy="533400"/>
          </a:xfrm>
          <a:prstGeom prst="line">
            <a:avLst/>
          </a:prstGeom>
          <a:noFill/>
          <a:ln w="38100">
            <a:solidFill>
              <a:srgbClr val="E35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814684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1" fill="hold" grpId="0" nodeType="after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500"/>
                            </p:stCondLst>
                            <p:childTnLst>
                              <p:par>
                                <p:cTn id="15" presetID="2" presetClass="entr" presetSubtype="1" fill="hold" grpId="0" nodeType="afterEffect">
                                  <p:stCondLst>
                                    <p:cond delay="10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000"/>
                            </p:stCondLst>
                            <p:childTnLst>
                              <p:par>
                                <p:cTn id="20" presetID="2" presetClass="entr" presetSubtype="1" fill="hold" grpId="0" nodeType="afterEffect">
                                  <p:stCondLst>
                                    <p:cond delay="10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6500"/>
                            </p:stCondLst>
                            <p:childTnLst>
                              <p:par>
                                <p:cTn id="25" presetID="2" presetClass="entr" presetSubtype="1" fill="hold" grpId="0" nodeType="afterEffect">
                                  <p:stCondLst>
                                    <p:cond delay="10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33400" y="1676400"/>
            <a:ext cx="8229600" cy="4525963"/>
          </a:xfrm>
        </p:spPr>
        <p:txBody>
          <a:bodyPr>
            <a:normAutofit/>
          </a:bodyPr>
          <a:lstStyle/>
          <a:p>
            <a:pPr marL="0" indent="0">
              <a:buNone/>
            </a:pPr>
            <a:r>
              <a:rPr lang="en-US" sz="2200" dirty="0" smtClean="0"/>
              <a:t>Consequence</a:t>
            </a:r>
          </a:p>
          <a:p>
            <a:pPr marL="0" indent="0">
              <a:buNone/>
            </a:pPr>
            <a:r>
              <a:rPr lang="en-US" sz="2200" dirty="0" smtClean="0"/>
              <a:t>- Inappropriate </a:t>
            </a:r>
            <a:r>
              <a:rPr lang="en-US" sz="2200" dirty="0"/>
              <a:t>mode switching in a dual-chamber system </a:t>
            </a:r>
            <a:endParaRPr lang="en-US" sz="2200" dirty="0" smtClean="0"/>
          </a:p>
          <a:p>
            <a:pPr marL="0" indent="0">
              <a:buNone/>
            </a:pPr>
            <a:r>
              <a:rPr lang="en-US" sz="2200" dirty="0" smtClean="0"/>
              <a:t>- Pacing </a:t>
            </a:r>
            <a:r>
              <a:rPr lang="en-US" sz="2200" dirty="0"/>
              <a:t>below the programmed rate in an AAI(R) pacemaker</a:t>
            </a:r>
            <a:endParaRPr lang="en-IN" sz="2200" dirty="0"/>
          </a:p>
        </p:txBody>
      </p:sp>
    </p:spTree>
    <p:extLst>
      <p:ext uri="{BB962C8B-B14F-4D97-AF65-F5344CB8AC3E}">
        <p14:creationId xmlns:p14="http://schemas.microsoft.com/office/powerpoint/2010/main" val="62503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b="1" dirty="0" smtClean="0"/>
              <a:t>Factors </a:t>
            </a:r>
            <a:r>
              <a:rPr lang="en-US" sz="2200" b="1" dirty="0" err="1" smtClean="0"/>
              <a:t>favouring</a:t>
            </a:r>
            <a:r>
              <a:rPr lang="en-US" sz="2200" b="1" dirty="0" smtClean="0"/>
              <a:t> </a:t>
            </a:r>
          </a:p>
          <a:p>
            <a:pPr marL="0" indent="0">
              <a:buNone/>
            </a:pPr>
            <a:endParaRPr lang="en-US" sz="2200" b="1" dirty="0" smtClean="0"/>
          </a:p>
          <a:p>
            <a:r>
              <a:rPr lang="en-US" sz="2200" b="1" dirty="0"/>
              <a:t>Short PVAB</a:t>
            </a:r>
            <a:r>
              <a:rPr lang="en-US" sz="2200" dirty="0"/>
              <a:t>. </a:t>
            </a:r>
            <a:r>
              <a:rPr lang="en-US" sz="2200" dirty="0" smtClean="0"/>
              <a:t>FFRW </a:t>
            </a:r>
            <a:r>
              <a:rPr lang="en-US" sz="2200" dirty="0"/>
              <a:t>falls outside of the PVAB.</a:t>
            </a:r>
          </a:p>
          <a:p>
            <a:r>
              <a:rPr lang="en-US" sz="2200" dirty="0" smtClean="0"/>
              <a:t>Proximity </a:t>
            </a:r>
            <a:r>
              <a:rPr lang="en-US" sz="2200" dirty="0"/>
              <a:t>of the atrial lead to the ventricle. </a:t>
            </a:r>
            <a:endParaRPr lang="en-US" sz="2200" dirty="0" smtClean="0"/>
          </a:p>
          <a:p>
            <a:r>
              <a:rPr lang="en-US" sz="2200" dirty="0" smtClean="0"/>
              <a:t>Unipolar </a:t>
            </a:r>
            <a:r>
              <a:rPr lang="en-US" sz="2200" dirty="0"/>
              <a:t>sensing </a:t>
            </a:r>
            <a:r>
              <a:rPr lang="en-US" sz="2200" dirty="0" smtClean="0"/>
              <a:t>configuration</a:t>
            </a:r>
          </a:p>
          <a:p>
            <a:r>
              <a:rPr lang="en-US" sz="2200" dirty="0" smtClean="0"/>
              <a:t>Programming </a:t>
            </a:r>
            <a:r>
              <a:rPr lang="en-US" sz="2200" dirty="0"/>
              <a:t>a high atrial sensitivity level.</a:t>
            </a:r>
          </a:p>
          <a:p>
            <a:r>
              <a:rPr lang="en-US" sz="2200" dirty="0" err="1" smtClean="0"/>
              <a:t>Interelectrode</a:t>
            </a:r>
            <a:r>
              <a:rPr lang="en-US" sz="2200" dirty="0" smtClean="0"/>
              <a:t> </a:t>
            </a:r>
            <a:r>
              <a:rPr lang="en-US" sz="2200" dirty="0"/>
              <a:t>spacing of the lead (with closer spacing resulting in less FFRW </a:t>
            </a:r>
            <a:r>
              <a:rPr lang="en-US" sz="2200" dirty="0" err="1"/>
              <a:t>oversensing</a:t>
            </a:r>
            <a:r>
              <a:rPr lang="en-US" sz="2200" dirty="0"/>
              <a:t>)</a:t>
            </a:r>
          </a:p>
          <a:p>
            <a:endParaRPr lang="en-IN" dirty="0"/>
          </a:p>
        </p:txBody>
      </p:sp>
    </p:spTree>
    <p:extLst>
      <p:ext uri="{BB962C8B-B14F-4D97-AF65-F5344CB8AC3E}">
        <p14:creationId xmlns:p14="http://schemas.microsoft.com/office/powerpoint/2010/main" val="162602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200" dirty="0" smtClean="0"/>
              <a:t>How to correct far field sensing </a:t>
            </a:r>
          </a:p>
          <a:p>
            <a:pPr marL="0" indent="0">
              <a:buNone/>
            </a:pPr>
            <a:r>
              <a:rPr lang="en-US" sz="2200" dirty="0" smtClean="0"/>
              <a:t>           lengthen PVAB</a:t>
            </a:r>
          </a:p>
          <a:p>
            <a:pPr marL="0" indent="0">
              <a:buNone/>
            </a:pPr>
            <a:r>
              <a:rPr lang="en-US" sz="2200" dirty="0"/>
              <a:t> </a:t>
            </a:r>
            <a:r>
              <a:rPr lang="en-US" sz="2200" dirty="0" smtClean="0"/>
              <a:t>          Reduce atrial sensitivity</a:t>
            </a:r>
          </a:p>
          <a:p>
            <a:pPr marL="0" indent="0">
              <a:buNone/>
            </a:pPr>
            <a:r>
              <a:rPr lang="en-US" sz="2200" dirty="0"/>
              <a:t> </a:t>
            </a:r>
            <a:r>
              <a:rPr lang="en-US" sz="2200" dirty="0" smtClean="0"/>
              <a:t>          FFRW -low </a:t>
            </a:r>
            <a:r>
              <a:rPr lang="en-US" sz="2200" dirty="0"/>
              <a:t>amplitude at implantation  </a:t>
            </a:r>
            <a:r>
              <a:rPr lang="en-US" sz="2200" dirty="0" smtClean="0"/>
              <a:t>              </a:t>
            </a:r>
          </a:p>
          <a:p>
            <a:pPr marL="0" indent="0" algn="r">
              <a:buNone/>
            </a:pPr>
            <a:r>
              <a:rPr lang="en-US" sz="2200" dirty="0"/>
              <a:t> </a:t>
            </a:r>
            <a:r>
              <a:rPr lang="en-US" sz="2200" dirty="0" smtClean="0"/>
              <a:t>                 Reposition </a:t>
            </a:r>
            <a:r>
              <a:rPr lang="en-US" sz="2200" dirty="0"/>
              <a:t>the atrial lead in a more anterior or </a:t>
            </a:r>
            <a:r>
              <a:rPr lang="en-US" sz="2200" dirty="0" smtClean="0"/>
              <a:t>lateral position </a:t>
            </a:r>
            <a:r>
              <a:rPr lang="en-US" sz="2200" dirty="0"/>
              <a:t>if necessary</a:t>
            </a:r>
            <a:r>
              <a:rPr lang="en-US" dirty="0"/>
              <a:t>.</a:t>
            </a:r>
            <a:endParaRPr lang="en-IN" dirty="0"/>
          </a:p>
        </p:txBody>
      </p:sp>
    </p:spTree>
    <p:extLst>
      <p:ext uri="{BB962C8B-B14F-4D97-AF65-F5344CB8AC3E}">
        <p14:creationId xmlns:p14="http://schemas.microsoft.com/office/powerpoint/2010/main" val="179181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Far field P wave </a:t>
            </a:r>
            <a:r>
              <a:rPr lang="en-US" sz="3500" dirty="0" err="1" smtClean="0"/>
              <a:t>oversensing</a:t>
            </a:r>
            <a:endParaRPr lang="en-IN" sz="3500" dirty="0"/>
          </a:p>
        </p:txBody>
      </p:sp>
      <p:sp>
        <p:nvSpPr>
          <p:cNvPr id="3" name="Content Placeholder 2"/>
          <p:cNvSpPr>
            <a:spLocks noGrp="1"/>
          </p:cNvSpPr>
          <p:nvPr>
            <p:ph idx="1"/>
          </p:nvPr>
        </p:nvSpPr>
        <p:spPr/>
        <p:txBody>
          <a:bodyPr>
            <a:normAutofit/>
          </a:bodyPr>
          <a:lstStyle/>
          <a:p>
            <a:r>
              <a:rPr lang="en-US" sz="2200" dirty="0"/>
              <a:t>V</a:t>
            </a:r>
            <a:r>
              <a:rPr lang="en-US" sz="2200" dirty="0" smtClean="0"/>
              <a:t>entricular </a:t>
            </a:r>
            <a:r>
              <a:rPr lang="en-US" sz="2200" dirty="0"/>
              <a:t>channel senses the atrial event </a:t>
            </a:r>
            <a:r>
              <a:rPr lang="en-US" sz="2200" dirty="0" smtClean="0"/>
              <a:t>inappropriately</a:t>
            </a:r>
          </a:p>
          <a:p>
            <a:r>
              <a:rPr lang="en-US" sz="2200" dirty="0" smtClean="0"/>
              <a:t>Rare </a:t>
            </a:r>
            <a:endParaRPr lang="en-IN" sz="2200" dirty="0"/>
          </a:p>
        </p:txBody>
      </p:sp>
    </p:spTree>
    <p:extLst>
      <p:ext uri="{BB962C8B-B14F-4D97-AF65-F5344CB8AC3E}">
        <p14:creationId xmlns:p14="http://schemas.microsoft.com/office/powerpoint/2010/main" val="54412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fontAlgn="base">
              <a:buNone/>
            </a:pPr>
            <a:r>
              <a:rPr lang="en-US" dirty="0" smtClean="0"/>
              <a:t>Factors </a:t>
            </a:r>
            <a:r>
              <a:rPr lang="en-US" dirty="0" err="1" smtClean="0"/>
              <a:t>favouring</a:t>
            </a:r>
            <a:r>
              <a:rPr lang="en-US" dirty="0"/>
              <a:t> </a:t>
            </a:r>
            <a:endParaRPr lang="en-US" dirty="0" smtClean="0"/>
          </a:p>
          <a:p>
            <a:pPr fontAlgn="base"/>
            <a:r>
              <a:rPr lang="en-US" sz="2200" dirty="0" smtClean="0"/>
              <a:t>RV </a:t>
            </a:r>
            <a:r>
              <a:rPr lang="en-US" sz="2200" dirty="0"/>
              <a:t>lead dislodgement to the </a:t>
            </a:r>
            <a:r>
              <a:rPr lang="en-US" sz="2200" dirty="0" smtClean="0"/>
              <a:t>AV </a:t>
            </a:r>
            <a:r>
              <a:rPr lang="en-US" sz="2200" dirty="0"/>
              <a:t>junction </a:t>
            </a:r>
            <a:endParaRPr lang="en-US" sz="2200" dirty="0" smtClean="0"/>
          </a:p>
          <a:p>
            <a:pPr fontAlgn="base"/>
            <a:r>
              <a:rPr lang="en-US" sz="2200" dirty="0" smtClean="0"/>
              <a:t> </a:t>
            </a:r>
            <a:r>
              <a:rPr lang="en-US" sz="2200" dirty="0"/>
              <a:t>when an integrated bipolar lead has been positioned near the tricuspid annulus, the RV distal coil crossing the valve </a:t>
            </a:r>
            <a:endParaRPr lang="en-US" sz="2200" dirty="0" smtClean="0"/>
          </a:p>
          <a:p>
            <a:pPr fontAlgn="base"/>
            <a:r>
              <a:rPr lang="en-US" sz="2200" dirty="0" smtClean="0"/>
              <a:t>RV </a:t>
            </a:r>
            <a:r>
              <a:rPr lang="en-US" sz="2200" dirty="0"/>
              <a:t>lead unintentionally implanted in the coronary sinus </a:t>
            </a:r>
            <a:endParaRPr lang="en-US" sz="2200" dirty="0" smtClean="0"/>
          </a:p>
          <a:p>
            <a:pPr fontAlgn="base"/>
            <a:r>
              <a:rPr lang="en-US" sz="2200" dirty="0" smtClean="0"/>
              <a:t>RV </a:t>
            </a:r>
            <a:r>
              <a:rPr lang="en-US" sz="2200" dirty="0"/>
              <a:t>lead insulation defective in the atrium allowing for sensing of atrial activity</a:t>
            </a:r>
            <a:r>
              <a:rPr lang="en-US" dirty="0"/>
              <a:t> </a:t>
            </a:r>
          </a:p>
          <a:p>
            <a:endParaRPr lang="en-IN" dirty="0"/>
          </a:p>
        </p:txBody>
      </p:sp>
    </p:spTree>
    <p:extLst>
      <p:ext uri="{BB962C8B-B14F-4D97-AF65-F5344CB8AC3E}">
        <p14:creationId xmlns:p14="http://schemas.microsoft.com/office/powerpoint/2010/main" val="285308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fontAlgn="base"/>
            <a:r>
              <a:rPr lang="en-US" sz="2200" dirty="0"/>
              <a:t>In patients with sinus rhythm and complete </a:t>
            </a:r>
            <a:r>
              <a:rPr lang="en-US" sz="2200" dirty="0" err="1"/>
              <a:t>atrio</a:t>
            </a:r>
            <a:r>
              <a:rPr lang="en-US" sz="2200" dirty="0"/>
              <a:t>-ventricular </a:t>
            </a:r>
            <a:r>
              <a:rPr lang="en-US" sz="2200" dirty="0" smtClean="0"/>
              <a:t>block</a:t>
            </a:r>
            <a:r>
              <a:rPr lang="en-US" sz="2200" dirty="0" smtClean="0">
                <a:sym typeface="Wingdings" pitchFamily="2" charset="2"/>
              </a:rPr>
              <a:t> </a:t>
            </a:r>
            <a:r>
              <a:rPr lang="en-US" sz="2200" dirty="0" smtClean="0"/>
              <a:t>may </a:t>
            </a:r>
            <a:r>
              <a:rPr lang="en-US" sz="2200" dirty="0"/>
              <a:t>inhibit ventricular pacing and lead to </a:t>
            </a:r>
            <a:r>
              <a:rPr lang="en-US" sz="2200" dirty="0" err="1"/>
              <a:t>asystole</a:t>
            </a:r>
            <a:r>
              <a:rPr lang="en-US" sz="2200" dirty="0" smtClean="0"/>
              <a:t>.</a:t>
            </a:r>
          </a:p>
          <a:p>
            <a:pPr fontAlgn="base"/>
            <a:endParaRPr lang="en-US" sz="2200" dirty="0"/>
          </a:p>
          <a:p>
            <a:pPr fontAlgn="base"/>
            <a:endParaRPr lang="en-US" sz="2200" dirty="0"/>
          </a:p>
          <a:p>
            <a:pPr fontAlgn="base"/>
            <a:r>
              <a:rPr lang="en-US" sz="2200" dirty="0"/>
              <a:t>A</a:t>
            </a:r>
            <a:r>
              <a:rPr lang="en-US" sz="2200" dirty="0" smtClean="0"/>
              <a:t>trial </a:t>
            </a:r>
            <a:r>
              <a:rPr lang="en-US" sz="2200" dirty="0"/>
              <a:t>flutter or atrial tachycardia </a:t>
            </a:r>
            <a:r>
              <a:rPr lang="en-US" sz="2200" dirty="0" smtClean="0">
                <a:sym typeface="Wingdings" pitchFamily="2" charset="2"/>
              </a:rPr>
              <a:t> </a:t>
            </a:r>
            <a:r>
              <a:rPr lang="en-US" sz="2200" dirty="0" smtClean="0"/>
              <a:t> </a:t>
            </a:r>
            <a:r>
              <a:rPr lang="en-US" sz="2200" dirty="0"/>
              <a:t>spurious shocks and possible </a:t>
            </a:r>
            <a:r>
              <a:rPr lang="en-US" sz="2200" dirty="0" err="1"/>
              <a:t>asystole</a:t>
            </a:r>
            <a:r>
              <a:rPr lang="en-US" sz="2200" dirty="0"/>
              <a:t> if the patient's underlying rhythm is complete </a:t>
            </a:r>
            <a:r>
              <a:rPr lang="en-US" sz="2200" dirty="0" err="1"/>
              <a:t>atrioventricular</a:t>
            </a:r>
            <a:r>
              <a:rPr lang="en-US" sz="2200" dirty="0"/>
              <a:t> block.</a:t>
            </a:r>
          </a:p>
          <a:p>
            <a:endParaRPr lang="en-IN" dirty="0"/>
          </a:p>
        </p:txBody>
      </p:sp>
    </p:spTree>
    <p:extLst>
      <p:ext uri="{BB962C8B-B14F-4D97-AF65-F5344CB8AC3E}">
        <p14:creationId xmlns:p14="http://schemas.microsoft.com/office/powerpoint/2010/main" val="44235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US" sz="2200" dirty="0" smtClean="0"/>
              <a:t>How to reduce</a:t>
            </a:r>
          </a:p>
          <a:p>
            <a:pPr marL="0" indent="0">
              <a:buNone/>
            </a:pPr>
            <a:endParaRPr lang="en-US" sz="2200" dirty="0" smtClean="0"/>
          </a:p>
          <a:p>
            <a:r>
              <a:rPr lang="en-IN" sz="2200" dirty="0"/>
              <a:t> </a:t>
            </a:r>
            <a:r>
              <a:rPr lang="en-IN" sz="2200" dirty="0" smtClean="0"/>
              <a:t>Post-atrial </a:t>
            </a:r>
            <a:r>
              <a:rPr lang="en-IN" sz="2200" dirty="0"/>
              <a:t>paced ventricular </a:t>
            </a:r>
            <a:r>
              <a:rPr lang="en-IN" sz="2200" dirty="0" smtClean="0"/>
              <a:t>blanking</a:t>
            </a:r>
          </a:p>
          <a:p>
            <a:r>
              <a:rPr lang="en-US" sz="2200" dirty="0"/>
              <a:t> </a:t>
            </a:r>
            <a:r>
              <a:rPr lang="en-US" sz="2200" dirty="0" smtClean="0"/>
              <a:t>During </a:t>
            </a:r>
            <a:r>
              <a:rPr lang="en-US" sz="2200" dirty="0"/>
              <a:t>implantation to ensure that the distal coil lies entirely within the RV cavity</a:t>
            </a:r>
            <a:r>
              <a:rPr lang="en-IN" dirty="0"/>
              <a:t> </a:t>
            </a:r>
          </a:p>
        </p:txBody>
      </p:sp>
    </p:spTree>
    <p:extLst>
      <p:ext uri="{BB962C8B-B14F-4D97-AF65-F5344CB8AC3E}">
        <p14:creationId xmlns:p14="http://schemas.microsoft.com/office/powerpoint/2010/main" val="75471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rate limit</a:t>
            </a:r>
            <a:endParaRPr lang="en-IN" dirty="0"/>
          </a:p>
        </p:txBody>
      </p:sp>
      <p:sp>
        <p:nvSpPr>
          <p:cNvPr id="3" name="Content Placeholder 2"/>
          <p:cNvSpPr>
            <a:spLocks noGrp="1"/>
          </p:cNvSpPr>
          <p:nvPr>
            <p:ph idx="1"/>
          </p:nvPr>
        </p:nvSpPr>
        <p:spPr/>
        <p:txBody>
          <a:bodyPr>
            <a:normAutofit/>
          </a:bodyPr>
          <a:lstStyle/>
          <a:p>
            <a:r>
              <a:rPr lang="en-US" sz="2200" dirty="0" smtClean="0"/>
              <a:t>Maximum tracking rate – MTR</a:t>
            </a:r>
          </a:p>
          <a:p>
            <a:endParaRPr lang="en-US" sz="2200" dirty="0" smtClean="0"/>
          </a:p>
          <a:p>
            <a:r>
              <a:rPr lang="en-US" sz="2200" dirty="0" smtClean="0"/>
              <a:t>Maximum speed limit for how fast the pacemaker can pace the heart in response to increased intrinsic atrial rate- p wave tracking</a:t>
            </a:r>
          </a:p>
          <a:p>
            <a:r>
              <a:rPr lang="en-US" sz="2200" dirty="0" smtClean="0"/>
              <a:t>Safety feature</a:t>
            </a:r>
          </a:p>
          <a:p>
            <a:r>
              <a:rPr lang="en-US" sz="2200" dirty="0" smtClean="0"/>
              <a:t>Don’t pace at atrial rate during AF</a:t>
            </a:r>
            <a:endParaRPr lang="en-IN" sz="2200" dirty="0"/>
          </a:p>
        </p:txBody>
      </p:sp>
    </p:spTree>
    <p:extLst>
      <p:ext uri="{BB962C8B-B14F-4D97-AF65-F5344CB8AC3E}">
        <p14:creationId xmlns:p14="http://schemas.microsoft.com/office/powerpoint/2010/main" val="17733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sensor rate- MSR</a:t>
            </a:r>
            <a:endParaRPr lang="en-IN" dirty="0"/>
          </a:p>
        </p:txBody>
      </p:sp>
      <p:sp>
        <p:nvSpPr>
          <p:cNvPr id="3" name="Content Placeholder 2"/>
          <p:cNvSpPr>
            <a:spLocks noGrp="1"/>
          </p:cNvSpPr>
          <p:nvPr>
            <p:ph idx="1"/>
          </p:nvPr>
        </p:nvSpPr>
        <p:spPr/>
        <p:txBody>
          <a:bodyPr>
            <a:normAutofit/>
          </a:bodyPr>
          <a:lstStyle/>
          <a:p>
            <a:r>
              <a:rPr lang="en-US" sz="2200" dirty="0" smtClean="0"/>
              <a:t>Rate response mode</a:t>
            </a:r>
          </a:p>
          <a:p>
            <a:endParaRPr lang="en-US" sz="2200" dirty="0" smtClean="0"/>
          </a:p>
          <a:p>
            <a:r>
              <a:rPr lang="en-US" sz="2200" dirty="0" smtClean="0"/>
              <a:t>Used when pacemaker pace the heart in response to pacemaker sensors</a:t>
            </a:r>
          </a:p>
          <a:p>
            <a:endParaRPr lang="en-US" sz="2200" dirty="0" smtClean="0"/>
          </a:p>
          <a:p>
            <a:r>
              <a:rPr lang="en-US" sz="2200" dirty="0" smtClean="0"/>
              <a:t>Maximum rate that the pacemaker is allowed to pace at in response to what the rate response sensors are indicating</a:t>
            </a:r>
            <a:endParaRPr lang="en-IN" sz="2200" dirty="0"/>
          </a:p>
        </p:txBody>
      </p:sp>
    </p:spTree>
    <p:extLst>
      <p:ext uri="{BB962C8B-B14F-4D97-AF65-F5344CB8AC3E}">
        <p14:creationId xmlns:p14="http://schemas.microsoft.com/office/powerpoint/2010/main" val="19003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500" dirty="0"/>
              <a:t>PACING </a:t>
            </a:r>
            <a:r>
              <a:rPr lang="en-IN" sz="3500" dirty="0" smtClean="0"/>
              <a:t>NOMENCLATURE - </a:t>
            </a:r>
            <a:r>
              <a:rPr lang="en-US" altLang="en-US" sz="3500" dirty="0"/>
              <a:t>NBG Codes</a:t>
            </a:r>
            <a:endParaRPr lang="en-IN" sz="3500" dirty="0"/>
          </a:p>
        </p:txBody>
      </p:sp>
      <p:sp>
        <p:nvSpPr>
          <p:cNvPr id="3" name="Content Placeholder 2"/>
          <p:cNvSpPr>
            <a:spLocks noGrp="1"/>
          </p:cNvSpPr>
          <p:nvPr>
            <p:ph idx="1"/>
          </p:nvPr>
        </p:nvSpPr>
        <p:spPr/>
        <p:txBody>
          <a:bodyPr/>
          <a:lstStyle/>
          <a:p>
            <a:endParaRPr lang="en-IN" dirty="0"/>
          </a:p>
        </p:txBody>
      </p:sp>
      <p:graphicFrame>
        <p:nvGraphicFramePr>
          <p:cNvPr id="4" name="Group 45"/>
          <p:cNvGraphicFramePr>
            <a:graphicFrameLocks/>
          </p:cNvGraphicFramePr>
          <p:nvPr>
            <p:extLst>
              <p:ext uri="{D42A27DB-BD31-4B8C-83A1-F6EECF244321}">
                <p14:modId xmlns:p14="http://schemas.microsoft.com/office/powerpoint/2010/main" val="1273237492"/>
              </p:ext>
            </p:extLst>
          </p:nvPr>
        </p:nvGraphicFramePr>
        <p:xfrm>
          <a:off x="381000" y="1330325"/>
          <a:ext cx="8382000" cy="4747495"/>
        </p:xfrm>
        <a:graphic>
          <a:graphicData uri="http://schemas.openxmlformats.org/drawingml/2006/table">
            <a:tbl>
              <a:tblPr/>
              <a:tblGrid>
                <a:gridCol w="1815024">
                  <a:extLst>
                    <a:ext uri="{9D8B030D-6E8A-4147-A177-3AD203B41FA5}">
                      <a16:colId xmlns:a16="http://schemas.microsoft.com/office/drawing/2014/main" xmlns="" val="20000"/>
                    </a:ext>
                  </a:extLst>
                </a:gridCol>
                <a:gridCol w="1984346">
                  <a:extLst>
                    <a:ext uri="{9D8B030D-6E8A-4147-A177-3AD203B41FA5}">
                      <a16:colId xmlns:a16="http://schemas.microsoft.com/office/drawing/2014/main" xmlns="" val="20001"/>
                    </a:ext>
                  </a:extLst>
                </a:gridCol>
                <a:gridCol w="1500744">
                  <a:extLst>
                    <a:ext uri="{9D8B030D-6E8A-4147-A177-3AD203B41FA5}">
                      <a16:colId xmlns:a16="http://schemas.microsoft.com/office/drawing/2014/main" xmlns="" val="20002"/>
                    </a:ext>
                  </a:extLst>
                </a:gridCol>
                <a:gridCol w="1540943">
                  <a:extLst>
                    <a:ext uri="{9D8B030D-6E8A-4147-A177-3AD203B41FA5}">
                      <a16:colId xmlns:a16="http://schemas.microsoft.com/office/drawing/2014/main" xmlns="" val="20003"/>
                    </a:ext>
                  </a:extLst>
                </a:gridCol>
                <a:gridCol w="1540943"/>
              </a:tblGrid>
              <a:tr h="62813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mn-lt"/>
                          <a:ea typeface="ヒラギノ角ゴ Pro W3" pitchFamily="-32" charset="-128"/>
                        </a:rPr>
                        <a:t>I</a:t>
                      </a:r>
                    </a:p>
                  </a:txBody>
                  <a:tcPr marL="85969" marR="8596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mn-lt"/>
                          <a:ea typeface="ヒラギノ角ゴ Pro W3" pitchFamily="-32" charset="-128"/>
                        </a:rPr>
                        <a:t>II</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mn-lt"/>
                          <a:ea typeface="ヒラギノ角ゴ Pro W3" pitchFamily="-32" charset="-128"/>
                        </a:rPr>
                        <a:t>III</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mn-lt"/>
                          <a:ea typeface="ヒラギノ角ゴ Pro W3" pitchFamily="-32" charset="-128"/>
                        </a:rPr>
                        <a:t>IV</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mn-lt"/>
                          <a:ea typeface="ヒラギノ角ゴ Pro W3" pitchFamily="-32" charset="-128"/>
                        </a:rPr>
                        <a:t>v</a:t>
                      </a:r>
                      <a:endParaRPr kumimoji="0" lang="en-US" sz="2400" b="1" i="0" u="none" strike="noStrike" cap="none" normalizeH="0" baseline="0" dirty="0">
                        <a:ln>
                          <a:noFill/>
                        </a:ln>
                        <a:solidFill>
                          <a:schemeClr val="tx2"/>
                        </a:solidFill>
                        <a:effectLst/>
                        <a:latin typeface="+mn-lt"/>
                        <a:ea typeface="ヒラギノ角ゴ Pro W3" pitchFamily="-32" charset="-128"/>
                      </a:endParaRPr>
                    </a:p>
                  </a:txBody>
                  <a:tcPr marL="85969" marR="8596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306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small" normalizeH="0" baseline="0" dirty="0">
                          <a:ln>
                            <a:noFill/>
                          </a:ln>
                          <a:solidFill>
                            <a:srgbClr val="000000"/>
                          </a:solidFill>
                          <a:effectLst/>
                          <a:latin typeface="+mn-lt"/>
                          <a:ea typeface="ヒラギノ角ゴ Pro W3" pitchFamily="-32" charset="-128"/>
                        </a:rPr>
                        <a:t>Chamber(s) Paced</a:t>
                      </a:r>
                    </a:p>
                  </a:txBody>
                  <a:tcPr marL="85969" marR="8596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small" normalizeH="0" baseline="0" dirty="0">
                          <a:ln>
                            <a:noFill/>
                          </a:ln>
                          <a:solidFill>
                            <a:srgbClr val="000000"/>
                          </a:solidFill>
                          <a:effectLst/>
                          <a:latin typeface="+mn-lt"/>
                          <a:ea typeface="ヒラギノ角ゴ Pro W3" pitchFamily="-32" charset="-128"/>
                        </a:rPr>
                        <a:t>Chamber(s) Sensed</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small" normalizeH="0" baseline="0" dirty="0">
                          <a:ln>
                            <a:noFill/>
                          </a:ln>
                          <a:solidFill>
                            <a:srgbClr val="000000"/>
                          </a:solidFill>
                          <a:effectLst/>
                          <a:latin typeface="+mn-lt"/>
                          <a:ea typeface="ヒラギノ角ゴ Pro W3" pitchFamily="-32" charset="-128"/>
                        </a:rPr>
                        <a:t>Response to Sensing</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small" normalizeH="0" baseline="0" dirty="0">
                          <a:ln>
                            <a:noFill/>
                          </a:ln>
                          <a:solidFill>
                            <a:srgbClr val="000000"/>
                          </a:solidFill>
                          <a:effectLst/>
                          <a:latin typeface="+mn-lt"/>
                          <a:ea typeface="ヒラギノ角ゴ Pro W3" pitchFamily="-32" charset="-128"/>
                        </a:rPr>
                        <a:t>Rate Modulation</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small" normalizeH="0" baseline="0" dirty="0" smtClean="0">
                          <a:ln>
                            <a:noFill/>
                          </a:ln>
                          <a:solidFill>
                            <a:srgbClr val="000000"/>
                          </a:solidFill>
                          <a:effectLst/>
                          <a:latin typeface="+mn-lt"/>
                          <a:ea typeface="ヒラギノ角ゴ Pro W3" pitchFamily="-32" charset="-128"/>
                        </a:rPr>
                        <a:t>MULTISITE PACING</a:t>
                      </a:r>
                      <a:endParaRPr kumimoji="0" lang="en-US" sz="2000" b="0" i="0" u="none" strike="noStrike" cap="small" normalizeH="0" baseline="0" dirty="0">
                        <a:ln>
                          <a:noFill/>
                        </a:ln>
                        <a:solidFill>
                          <a:srgbClr val="000000"/>
                        </a:solidFill>
                        <a:effectLst/>
                        <a:latin typeface="+mn-lt"/>
                        <a:ea typeface="ヒラギノ角ゴ Pro W3" pitchFamily="-32" charset="-128"/>
                      </a:endParaRPr>
                    </a:p>
                  </a:txBody>
                  <a:tcPr marL="85969" marR="8596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306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O</a:t>
                      </a:r>
                      <a:r>
                        <a:rPr kumimoji="0" lang="en-US" sz="2000" b="0" i="0" u="none" strike="noStrike" cap="none" normalizeH="0" baseline="0" dirty="0">
                          <a:ln>
                            <a:noFill/>
                          </a:ln>
                          <a:solidFill>
                            <a:srgbClr val="000000"/>
                          </a:solidFill>
                          <a:effectLst/>
                          <a:latin typeface="+mn-lt"/>
                          <a:ea typeface="ヒラギノ角ゴ Pro W3" pitchFamily="-32" charset="-128"/>
                        </a:rPr>
                        <a:t> = None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A</a:t>
                      </a:r>
                      <a:r>
                        <a:rPr kumimoji="0" lang="en-US" sz="2000" b="0" i="0" u="none" strike="noStrike" cap="none" normalizeH="0" baseline="0" dirty="0">
                          <a:ln>
                            <a:noFill/>
                          </a:ln>
                          <a:solidFill>
                            <a:srgbClr val="000000"/>
                          </a:solidFill>
                          <a:effectLst/>
                          <a:latin typeface="+mn-lt"/>
                          <a:ea typeface="ヒラギノ角ゴ Pro W3" pitchFamily="-32" charset="-128"/>
                        </a:rPr>
                        <a:t> = Atrium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V</a:t>
                      </a:r>
                      <a:r>
                        <a:rPr kumimoji="0" lang="en-US" sz="2000" b="0" i="0" u="none" strike="noStrike" cap="none" normalizeH="0" baseline="0" dirty="0">
                          <a:ln>
                            <a:noFill/>
                          </a:ln>
                          <a:solidFill>
                            <a:srgbClr val="000000"/>
                          </a:solidFill>
                          <a:effectLst/>
                          <a:latin typeface="+mn-lt"/>
                          <a:ea typeface="ヒラギノ角ゴ Pro W3" pitchFamily="-32" charset="-128"/>
                        </a:rPr>
                        <a:t> = Ventricle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D</a:t>
                      </a:r>
                      <a:r>
                        <a:rPr kumimoji="0" lang="en-US" sz="2000" b="0" i="0" u="none" strike="noStrike" cap="none" normalizeH="0" baseline="0" dirty="0">
                          <a:ln>
                            <a:noFill/>
                          </a:ln>
                          <a:solidFill>
                            <a:srgbClr val="000000"/>
                          </a:solidFill>
                          <a:effectLst/>
                          <a:latin typeface="+mn-lt"/>
                          <a:ea typeface="ヒラギノ角ゴ Pro W3" pitchFamily="-32" charset="-128"/>
                        </a:rPr>
                        <a:t> = Dual (A + V)</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ヒラギノ角ゴ Pro W3" pitchFamily="-32" charset="-128"/>
                        </a:rPr>
                        <a:t>S</a:t>
                      </a:r>
                      <a:r>
                        <a:rPr kumimoji="0" lang="en-US" sz="2000" b="0" i="0" u="none" strike="noStrike" cap="none" normalizeH="0" baseline="0" dirty="0">
                          <a:ln>
                            <a:noFill/>
                          </a:ln>
                          <a:solidFill>
                            <a:schemeClr val="tx1"/>
                          </a:solidFill>
                          <a:effectLst/>
                          <a:latin typeface="+mn-lt"/>
                          <a:ea typeface="ヒラギノ角ゴ Pro W3" pitchFamily="-32" charset="-128"/>
                        </a:rPr>
                        <a:t> = Single (A or V)</a:t>
                      </a:r>
                    </a:p>
                  </a:txBody>
                  <a:tcPr marL="85969" marR="8596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O</a:t>
                      </a:r>
                      <a:r>
                        <a:rPr kumimoji="0" lang="en-US" sz="2000" b="0" i="0" u="none" strike="noStrike" cap="none" normalizeH="0" baseline="0" dirty="0">
                          <a:ln>
                            <a:noFill/>
                          </a:ln>
                          <a:solidFill>
                            <a:srgbClr val="000000"/>
                          </a:solidFill>
                          <a:effectLst/>
                          <a:latin typeface="+mn-lt"/>
                          <a:ea typeface="ヒラギノ角ゴ Pro W3" pitchFamily="-32" charset="-128"/>
                        </a:rPr>
                        <a:t> = None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A</a:t>
                      </a:r>
                      <a:r>
                        <a:rPr kumimoji="0" lang="en-US" sz="2000" b="0" i="0" u="none" strike="noStrike" cap="none" normalizeH="0" baseline="0" dirty="0">
                          <a:ln>
                            <a:noFill/>
                          </a:ln>
                          <a:solidFill>
                            <a:srgbClr val="000000"/>
                          </a:solidFill>
                          <a:effectLst/>
                          <a:latin typeface="+mn-lt"/>
                          <a:ea typeface="ヒラギノ角ゴ Pro W3" pitchFamily="-32" charset="-128"/>
                        </a:rPr>
                        <a:t> = Atrium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V</a:t>
                      </a:r>
                      <a:r>
                        <a:rPr kumimoji="0" lang="en-US" sz="2000" b="0" i="0" u="none" strike="noStrike" cap="none" normalizeH="0" baseline="0" dirty="0">
                          <a:ln>
                            <a:noFill/>
                          </a:ln>
                          <a:solidFill>
                            <a:srgbClr val="000000"/>
                          </a:solidFill>
                          <a:effectLst/>
                          <a:latin typeface="+mn-lt"/>
                          <a:ea typeface="ヒラギノ角ゴ Pro W3" pitchFamily="-32" charset="-128"/>
                        </a:rPr>
                        <a:t> = Ventricle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D</a:t>
                      </a:r>
                      <a:r>
                        <a:rPr kumimoji="0" lang="en-US" sz="2000" b="0" i="0" u="none" strike="noStrike" cap="none" normalizeH="0" baseline="0" dirty="0">
                          <a:ln>
                            <a:noFill/>
                          </a:ln>
                          <a:solidFill>
                            <a:srgbClr val="000000"/>
                          </a:solidFill>
                          <a:effectLst/>
                          <a:latin typeface="+mn-lt"/>
                          <a:ea typeface="ヒラギノ角ゴ Pro W3" pitchFamily="-32" charset="-128"/>
                        </a:rPr>
                        <a:t> = Dual (A + V)</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ヒラギノ角ゴ Pro W3" pitchFamily="-32" charset="-128"/>
                        </a:rPr>
                        <a:t>S</a:t>
                      </a:r>
                      <a:r>
                        <a:rPr kumimoji="0" lang="en-US" sz="2000" b="0" i="0" u="none" strike="noStrike" cap="none" normalizeH="0" baseline="0" dirty="0">
                          <a:ln>
                            <a:noFill/>
                          </a:ln>
                          <a:solidFill>
                            <a:schemeClr val="tx1"/>
                          </a:solidFill>
                          <a:effectLst/>
                          <a:latin typeface="+mn-lt"/>
                          <a:ea typeface="ヒラギノ角ゴ Pro W3" pitchFamily="-32" charset="-128"/>
                        </a:rPr>
                        <a:t> = Single (A or V)</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O</a:t>
                      </a:r>
                      <a:r>
                        <a:rPr kumimoji="0" lang="en-US" sz="2000" b="0" i="0" u="none" strike="noStrike" cap="none" normalizeH="0" baseline="0" dirty="0">
                          <a:ln>
                            <a:noFill/>
                          </a:ln>
                          <a:solidFill>
                            <a:srgbClr val="000000"/>
                          </a:solidFill>
                          <a:effectLst/>
                          <a:latin typeface="+mn-lt"/>
                          <a:ea typeface="ヒラギノ角ゴ Pro W3" pitchFamily="-32" charset="-128"/>
                        </a:rPr>
                        <a:t> = None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ヒラギノ角ゴ Pro W3" pitchFamily="-32" charset="-128"/>
                        </a:rPr>
                        <a:t>T</a:t>
                      </a:r>
                      <a:r>
                        <a:rPr kumimoji="0" lang="en-US" sz="2000" b="0" i="0" u="none" strike="noStrike" cap="none" normalizeH="0" baseline="0" dirty="0">
                          <a:ln>
                            <a:noFill/>
                          </a:ln>
                          <a:solidFill>
                            <a:schemeClr val="tx1"/>
                          </a:solidFill>
                          <a:effectLst/>
                          <a:latin typeface="+mn-lt"/>
                          <a:ea typeface="ヒラギノ角ゴ Pro W3" pitchFamily="-32" charset="-128"/>
                        </a:rPr>
                        <a:t> = Triggered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I</a:t>
                      </a:r>
                      <a:r>
                        <a:rPr kumimoji="0" lang="en-US" sz="2000" b="0" i="0" u="none" strike="noStrike" cap="none" normalizeH="0" baseline="0" dirty="0">
                          <a:ln>
                            <a:noFill/>
                          </a:ln>
                          <a:solidFill>
                            <a:srgbClr val="000000"/>
                          </a:solidFill>
                          <a:effectLst/>
                          <a:latin typeface="+mn-lt"/>
                          <a:ea typeface="ヒラギノ角ゴ Pro W3" pitchFamily="-32" charset="-128"/>
                        </a:rPr>
                        <a:t> = Inhibited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D</a:t>
                      </a:r>
                      <a:r>
                        <a:rPr kumimoji="0" lang="en-US" sz="2000" b="0" i="0" u="none" strike="noStrike" cap="none" normalizeH="0" baseline="0" dirty="0">
                          <a:ln>
                            <a:noFill/>
                          </a:ln>
                          <a:solidFill>
                            <a:srgbClr val="000000"/>
                          </a:solidFill>
                          <a:effectLst/>
                          <a:latin typeface="+mn-lt"/>
                          <a:ea typeface="ヒラギノ角ゴ Pro W3" pitchFamily="-32" charset="-128"/>
                        </a:rPr>
                        <a:t> = Dual (T + I)</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ヒラギノ角ゴ Pro W3" pitchFamily="-32" charset="-128"/>
                        </a:rPr>
                        <a:t>O</a:t>
                      </a:r>
                      <a:r>
                        <a:rPr kumimoji="0" lang="en-US" sz="2000" b="0" i="0" u="none" strike="noStrike" cap="none" normalizeH="0" baseline="0" dirty="0">
                          <a:ln>
                            <a:noFill/>
                          </a:ln>
                          <a:solidFill>
                            <a:schemeClr val="tx1"/>
                          </a:solidFill>
                          <a:effectLst/>
                          <a:latin typeface="+mn-lt"/>
                          <a:ea typeface="ヒラギノ角ゴ Pro W3" pitchFamily="-32" charset="-128"/>
                        </a:rPr>
                        <a:t> = None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ヒラギノ角ゴ Pro W3" pitchFamily="-32" charset="-128"/>
                        </a:rPr>
                        <a:t>R</a:t>
                      </a:r>
                      <a:r>
                        <a:rPr kumimoji="0" lang="en-US" sz="2000" b="0" i="0" u="none" strike="noStrike" cap="none" normalizeH="0" baseline="0" dirty="0">
                          <a:ln>
                            <a:noFill/>
                          </a:ln>
                          <a:solidFill>
                            <a:srgbClr val="000000"/>
                          </a:solidFill>
                          <a:effectLst/>
                          <a:latin typeface="+mn-lt"/>
                          <a:ea typeface="ヒラギノ角ゴ Pro W3" pitchFamily="-32" charset="-128"/>
                        </a:rPr>
                        <a:t> = Rate modulation</a:t>
                      </a:r>
                    </a:p>
                  </a:txBody>
                  <a:tcPr marL="85969" marR="8596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ヒラギノ角ゴ Pro W3" pitchFamily="-32" charset="-128"/>
                        </a:rPr>
                        <a:t>O</a:t>
                      </a:r>
                      <a:r>
                        <a:rPr kumimoji="0" lang="en-US" sz="2000" b="0" i="0" u="none" strike="noStrike" cap="none" normalizeH="0" baseline="0" dirty="0" smtClean="0">
                          <a:ln>
                            <a:noFill/>
                          </a:ln>
                          <a:solidFill>
                            <a:srgbClr val="000000"/>
                          </a:solidFill>
                          <a:effectLst/>
                          <a:latin typeface="+mn-lt"/>
                          <a:ea typeface="ヒラギノ角ゴ Pro W3" pitchFamily="-32" charset="-128"/>
                        </a:rPr>
                        <a:t> = None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ヒラギノ角ゴ Pro W3" pitchFamily="-32" charset="-128"/>
                        </a:rPr>
                        <a:t>A</a:t>
                      </a:r>
                      <a:r>
                        <a:rPr kumimoji="0" lang="en-US" sz="2000" b="0" i="0" u="none" strike="noStrike" cap="none" normalizeH="0" baseline="0" dirty="0" smtClean="0">
                          <a:ln>
                            <a:noFill/>
                          </a:ln>
                          <a:solidFill>
                            <a:srgbClr val="000000"/>
                          </a:solidFill>
                          <a:effectLst/>
                          <a:latin typeface="+mn-lt"/>
                          <a:ea typeface="ヒラギノ角ゴ Pro W3" pitchFamily="-32" charset="-128"/>
                        </a:rPr>
                        <a:t> = Atrium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ヒラギノ角ゴ Pro W3" pitchFamily="-32" charset="-128"/>
                        </a:rPr>
                        <a:t>V</a:t>
                      </a:r>
                      <a:r>
                        <a:rPr kumimoji="0" lang="en-US" sz="2000" b="0" i="0" u="none" strike="noStrike" cap="none" normalizeH="0" baseline="0" dirty="0" smtClean="0">
                          <a:ln>
                            <a:noFill/>
                          </a:ln>
                          <a:solidFill>
                            <a:srgbClr val="000000"/>
                          </a:solidFill>
                          <a:effectLst/>
                          <a:latin typeface="+mn-lt"/>
                          <a:ea typeface="ヒラギノ角ゴ Pro W3" pitchFamily="-32" charset="-128"/>
                        </a:rPr>
                        <a:t> = Ventricle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ヒラギノ角ゴ Pro W3" pitchFamily="-32" charset="-128"/>
                        </a:rPr>
                        <a:t>D</a:t>
                      </a:r>
                      <a:r>
                        <a:rPr kumimoji="0" lang="en-US" sz="2000" b="0" i="0" u="none" strike="noStrike" cap="none" normalizeH="0" baseline="0" dirty="0" smtClean="0">
                          <a:ln>
                            <a:noFill/>
                          </a:ln>
                          <a:solidFill>
                            <a:srgbClr val="000000"/>
                          </a:solidFill>
                          <a:effectLst/>
                          <a:latin typeface="+mn-lt"/>
                          <a:ea typeface="ヒラギノ角ゴ Pro W3" pitchFamily="-32" charset="-128"/>
                        </a:rPr>
                        <a:t> = Dual (A + V)</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ヒラギノ角ゴ Pro W3" pitchFamily="-32" charset="-128"/>
                      </a:endParaRPr>
                    </a:p>
                  </a:txBody>
                  <a:tcPr marL="85969" marR="8596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932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457200" y="381000"/>
            <a:ext cx="8229600" cy="609600"/>
          </a:xfrm>
        </p:spPr>
        <p:txBody>
          <a:bodyPr>
            <a:noAutofit/>
          </a:bodyPr>
          <a:lstStyle/>
          <a:p>
            <a:pPr algn="l" defTabSz="457029" fontAlgn="auto">
              <a:spcAft>
                <a:spcPts val="0"/>
              </a:spcAft>
              <a:defRPr/>
            </a:pPr>
            <a:r>
              <a:rPr lang="en-US" altLang="en-US" sz="3500" dirty="0"/>
              <a:t>Dual Chamber Timing Intervals</a:t>
            </a:r>
          </a:p>
        </p:txBody>
      </p:sp>
      <p:sp>
        <p:nvSpPr>
          <p:cNvPr id="187395" name="Freeform 7"/>
          <p:cNvSpPr>
            <a:spLocks/>
          </p:cNvSpPr>
          <p:nvPr/>
        </p:nvSpPr>
        <p:spPr bwMode="auto">
          <a:xfrm>
            <a:off x="1998663" y="1295400"/>
            <a:ext cx="6334125" cy="2136775"/>
          </a:xfrm>
          <a:custGeom>
            <a:avLst/>
            <a:gdLst>
              <a:gd name="T0" fmla="*/ 0 w 3990"/>
              <a:gd name="T1" fmla="*/ 2147483647 h 1346"/>
              <a:gd name="T2" fmla="*/ 2147483647 w 3990"/>
              <a:gd name="T3" fmla="*/ 2147483647 h 1346"/>
              <a:gd name="T4" fmla="*/ 2147483647 w 3990"/>
              <a:gd name="T5" fmla="*/ 2147483647 h 1346"/>
              <a:gd name="T6" fmla="*/ 2147483647 w 3990"/>
              <a:gd name="T7" fmla="*/ 2147483647 h 1346"/>
              <a:gd name="T8" fmla="*/ 2147483647 w 3990"/>
              <a:gd name="T9" fmla="*/ 2147483647 h 1346"/>
              <a:gd name="T10" fmla="*/ 2147483647 w 3990"/>
              <a:gd name="T11" fmla="*/ 2147483647 h 1346"/>
              <a:gd name="T12" fmla="*/ 2147483647 w 3990"/>
              <a:gd name="T13" fmla="*/ 2147483647 h 1346"/>
              <a:gd name="T14" fmla="*/ 2147483647 w 3990"/>
              <a:gd name="T15" fmla="*/ 2147483647 h 1346"/>
              <a:gd name="T16" fmla="*/ 2147483647 w 3990"/>
              <a:gd name="T17" fmla="*/ 2147483647 h 1346"/>
              <a:gd name="T18" fmla="*/ 2147483647 w 3990"/>
              <a:gd name="T19" fmla="*/ 2147483647 h 1346"/>
              <a:gd name="T20" fmla="*/ 2147483647 w 3990"/>
              <a:gd name="T21" fmla="*/ 2147483647 h 1346"/>
              <a:gd name="T22" fmla="*/ 2147483647 w 3990"/>
              <a:gd name="T23" fmla="*/ 2147483647 h 1346"/>
              <a:gd name="T24" fmla="*/ 2147483647 w 3990"/>
              <a:gd name="T25" fmla="*/ 2147483647 h 1346"/>
              <a:gd name="T26" fmla="*/ 2147483647 w 3990"/>
              <a:gd name="T27" fmla="*/ 2147483647 h 1346"/>
              <a:gd name="T28" fmla="*/ 2147483647 w 3990"/>
              <a:gd name="T29" fmla="*/ 2147483647 h 1346"/>
              <a:gd name="T30" fmla="*/ 2147483647 w 3990"/>
              <a:gd name="T31" fmla="*/ 2147483647 h 1346"/>
              <a:gd name="T32" fmla="*/ 2147483647 w 3990"/>
              <a:gd name="T33" fmla="*/ 2147483647 h 1346"/>
              <a:gd name="T34" fmla="*/ 2147483647 w 3990"/>
              <a:gd name="T35" fmla="*/ 2147483647 h 13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0" h="1346">
                <a:moveTo>
                  <a:pt x="0" y="857"/>
                </a:moveTo>
                <a:cubicBezTo>
                  <a:pt x="23" y="752"/>
                  <a:pt x="47" y="647"/>
                  <a:pt x="86" y="644"/>
                </a:cubicBezTo>
                <a:cubicBezTo>
                  <a:pt x="125" y="641"/>
                  <a:pt x="182" y="805"/>
                  <a:pt x="235" y="836"/>
                </a:cubicBezTo>
                <a:cubicBezTo>
                  <a:pt x="288" y="867"/>
                  <a:pt x="359" y="833"/>
                  <a:pt x="405" y="828"/>
                </a:cubicBezTo>
                <a:cubicBezTo>
                  <a:pt x="451" y="823"/>
                  <a:pt x="475" y="802"/>
                  <a:pt x="512" y="807"/>
                </a:cubicBezTo>
                <a:cubicBezTo>
                  <a:pt x="549" y="812"/>
                  <a:pt x="607" y="983"/>
                  <a:pt x="630" y="857"/>
                </a:cubicBezTo>
                <a:cubicBezTo>
                  <a:pt x="653" y="731"/>
                  <a:pt x="636" y="0"/>
                  <a:pt x="650" y="50"/>
                </a:cubicBezTo>
                <a:cubicBezTo>
                  <a:pt x="664" y="100"/>
                  <a:pt x="698" y="972"/>
                  <a:pt x="714" y="1159"/>
                </a:cubicBezTo>
                <a:cubicBezTo>
                  <a:pt x="730" y="1346"/>
                  <a:pt x="721" y="1221"/>
                  <a:pt x="746" y="1170"/>
                </a:cubicBezTo>
                <a:cubicBezTo>
                  <a:pt x="771" y="1119"/>
                  <a:pt x="819" y="902"/>
                  <a:pt x="864" y="850"/>
                </a:cubicBezTo>
                <a:cubicBezTo>
                  <a:pt x="909" y="798"/>
                  <a:pt x="958" y="878"/>
                  <a:pt x="1013" y="860"/>
                </a:cubicBezTo>
                <a:cubicBezTo>
                  <a:pt x="1068" y="842"/>
                  <a:pt x="1132" y="795"/>
                  <a:pt x="1194" y="743"/>
                </a:cubicBezTo>
                <a:cubicBezTo>
                  <a:pt x="1256" y="691"/>
                  <a:pt x="1313" y="535"/>
                  <a:pt x="1386" y="551"/>
                </a:cubicBezTo>
                <a:cubicBezTo>
                  <a:pt x="1459" y="567"/>
                  <a:pt x="1529" y="802"/>
                  <a:pt x="1632" y="839"/>
                </a:cubicBezTo>
                <a:cubicBezTo>
                  <a:pt x="1735" y="876"/>
                  <a:pt x="1897" y="777"/>
                  <a:pt x="2005" y="775"/>
                </a:cubicBezTo>
                <a:cubicBezTo>
                  <a:pt x="2113" y="773"/>
                  <a:pt x="2090" y="818"/>
                  <a:pt x="2282" y="828"/>
                </a:cubicBezTo>
                <a:cubicBezTo>
                  <a:pt x="2474" y="838"/>
                  <a:pt x="2873" y="835"/>
                  <a:pt x="3158" y="836"/>
                </a:cubicBezTo>
                <a:cubicBezTo>
                  <a:pt x="3443" y="837"/>
                  <a:pt x="3853" y="836"/>
                  <a:pt x="3990" y="836"/>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mn-lt"/>
            </a:endParaRPr>
          </a:p>
        </p:txBody>
      </p:sp>
      <p:sp>
        <p:nvSpPr>
          <p:cNvPr id="187396" name="Text Box 6"/>
          <p:cNvSpPr txBox="1">
            <a:spLocks noChangeArrowheads="1"/>
          </p:cNvSpPr>
          <p:nvPr/>
        </p:nvSpPr>
        <p:spPr bwMode="auto">
          <a:xfrm>
            <a:off x="376196" y="5226050"/>
            <a:ext cx="12891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a:r>
              <a:rPr lang="en-US" altLang="en-US" b="0" dirty="0">
                <a:solidFill>
                  <a:srgbClr val="000000"/>
                </a:solidFill>
                <a:latin typeface="+mn-lt"/>
                <a:ea typeface="MS PGothic" pitchFamily="34" charset="-128"/>
              </a:rPr>
              <a:t>Ventricular</a:t>
            </a:r>
          </a:p>
          <a:p>
            <a:pPr algn="ctr"/>
            <a:r>
              <a:rPr lang="en-US" altLang="en-US" b="0" dirty="0">
                <a:solidFill>
                  <a:srgbClr val="000000"/>
                </a:solidFill>
                <a:latin typeface="+mn-lt"/>
                <a:ea typeface="MS PGothic" pitchFamily="34" charset="-128"/>
              </a:rPr>
              <a:t>Channel</a:t>
            </a:r>
            <a:endParaRPr lang="en-US" altLang="en-US" sz="1400" b="0" dirty="0">
              <a:solidFill>
                <a:srgbClr val="000000"/>
              </a:solidFill>
              <a:latin typeface="+mn-lt"/>
              <a:ea typeface="MS PGothic" pitchFamily="34" charset="-128"/>
            </a:endParaRPr>
          </a:p>
        </p:txBody>
      </p:sp>
      <p:sp>
        <p:nvSpPr>
          <p:cNvPr id="290830" name="Rectangle 14"/>
          <p:cNvSpPr>
            <a:spLocks noChangeArrowheads="1"/>
          </p:cNvSpPr>
          <p:nvPr/>
        </p:nvSpPr>
        <p:spPr bwMode="auto">
          <a:xfrm>
            <a:off x="3048000" y="5257800"/>
            <a:ext cx="1385888" cy="609600"/>
          </a:xfrm>
          <a:prstGeom prst="rect">
            <a:avLst/>
          </a:prstGeom>
          <a:solidFill>
            <a:schemeClr val="accent1"/>
          </a:solidFill>
          <a:ln w="9525">
            <a:solidFill>
              <a:schemeClr val="tx1"/>
            </a:solidFill>
            <a:miter lim="800000"/>
            <a:headEnd/>
            <a:tailEnd/>
          </a:ln>
          <a:effectLst/>
        </p:spPr>
        <p:txBody>
          <a:bodyPr wrap="none" anchor="ctr"/>
          <a:lstStyle/>
          <a:p>
            <a:pPr algn="r">
              <a:defRPr/>
            </a:pPr>
            <a:endParaRPr lang="en-US" dirty="0">
              <a:solidFill>
                <a:srgbClr val="FFCE00"/>
              </a:solidFill>
              <a:latin typeface="+mn-lt"/>
              <a:ea typeface="ヒラギノ角ゴ Pro W3" pitchFamily="-32" charset="-128"/>
            </a:endParaRPr>
          </a:p>
          <a:p>
            <a:pPr algn="r">
              <a:defRPr/>
            </a:pPr>
            <a:r>
              <a:rPr lang="en-US" dirty="0">
                <a:solidFill>
                  <a:srgbClr val="FFCE00"/>
                </a:solidFill>
                <a:latin typeface="+mn-lt"/>
                <a:ea typeface="ヒラギノ角ゴ Pro W3" pitchFamily="-32" charset="-128"/>
              </a:rPr>
              <a:t>VRP</a:t>
            </a:r>
          </a:p>
        </p:txBody>
      </p:sp>
      <p:sp>
        <p:nvSpPr>
          <p:cNvPr id="187398" name="Rectangle 15"/>
          <p:cNvSpPr>
            <a:spLocks noChangeArrowheads="1"/>
          </p:cNvSpPr>
          <p:nvPr/>
        </p:nvSpPr>
        <p:spPr bwMode="auto">
          <a:xfrm>
            <a:off x="1905000" y="4953000"/>
            <a:ext cx="76200" cy="914400"/>
          </a:xfrm>
          <a:prstGeom prst="rect">
            <a:avLst/>
          </a:prstGeom>
          <a:solidFill>
            <a:srgbClr val="E35200"/>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5F5F5F"/>
              </a:solidFill>
              <a:latin typeface="+mn-lt"/>
            </a:endParaRPr>
          </a:p>
        </p:txBody>
      </p:sp>
      <p:sp>
        <p:nvSpPr>
          <p:cNvPr id="290833" name="Rectangle 17"/>
          <p:cNvSpPr>
            <a:spLocks noChangeArrowheads="1"/>
          </p:cNvSpPr>
          <p:nvPr/>
        </p:nvSpPr>
        <p:spPr bwMode="auto">
          <a:xfrm>
            <a:off x="1905000" y="5257800"/>
            <a:ext cx="914400" cy="609600"/>
          </a:xfrm>
          <a:prstGeom prst="rect">
            <a:avLst/>
          </a:prstGeom>
          <a:solidFill>
            <a:schemeClr val="accent1"/>
          </a:solidFill>
          <a:ln w="9525">
            <a:solidFill>
              <a:schemeClr val="tx1"/>
            </a:solidFill>
            <a:miter lim="800000"/>
            <a:headEnd/>
            <a:tailEnd/>
          </a:ln>
          <a:effectLst/>
        </p:spPr>
        <p:txBody>
          <a:bodyPr wrap="none" anchor="ctr"/>
          <a:lstStyle/>
          <a:p>
            <a:pPr algn="r">
              <a:defRPr/>
            </a:pPr>
            <a:endParaRPr lang="en-US" dirty="0">
              <a:solidFill>
                <a:srgbClr val="FFCE00"/>
              </a:solidFill>
              <a:latin typeface="+mn-lt"/>
              <a:ea typeface="ヒラギノ角ゴ Pro W3" pitchFamily="-32" charset="-128"/>
            </a:endParaRPr>
          </a:p>
          <a:p>
            <a:pPr algn="r">
              <a:defRPr/>
            </a:pPr>
            <a:r>
              <a:rPr lang="en-US" dirty="0">
                <a:solidFill>
                  <a:srgbClr val="FFCE00"/>
                </a:solidFill>
                <a:latin typeface="+mn-lt"/>
                <a:ea typeface="ヒラギノ角ゴ Pro W3" pitchFamily="-32" charset="-128"/>
              </a:rPr>
              <a:t>VSP*</a:t>
            </a:r>
          </a:p>
        </p:txBody>
      </p:sp>
      <p:sp>
        <p:nvSpPr>
          <p:cNvPr id="290834" name="Rectangle 18"/>
          <p:cNvSpPr>
            <a:spLocks noChangeArrowheads="1"/>
          </p:cNvSpPr>
          <p:nvPr/>
        </p:nvSpPr>
        <p:spPr bwMode="auto">
          <a:xfrm>
            <a:off x="1919288" y="5257800"/>
            <a:ext cx="6858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PAVB</a:t>
            </a:r>
          </a:p>
        </p:txBody>
      </p:sp>
      <p:sp>
        <p:nvSpPr>
          <p:cNvPr id="290835" name="Rectangle 19"/>
          <p:cNvSpPr>
            <a:spLocks noChangeArrowheads="1"/>
          </p:cNvSpPr>
          <p:nvPr/>
        </p:nvSpPr>
        <p:spPr bwMode="auto">
          <a:xfrm>
            <a:off x="3048000" y="5257800"/>
            <a:ext cx="7620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VB</a:t>
            </a:r>
          </a:p>
        </p:txBody>
      </p:sp>
      <p:sp>
        <p:nvSpPr>
          <p:cNvPr id="187402" name="Rectangle 20"/>
          <p:cNvSpPr>
            <a:spLocks noChangeArrowheads="1"/>
          </p:cNvSpPr>
          <p:nvPr/>
        </p:nvSpPr>
        <p:spPr bwMode="auto">
          <a:xfrm>
            <a:off x="2971800" y="4953000"/>
            <a:ext cx="76200" cy="914400"/>
          </a:xfrm>
          <a:prstGeom prst="rect">
            <a:avLst/>
          </a:prstGeom>
          <a:solidFill>
            <a:schemeClr val="accent2"/>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FFCE00"/>
              </a:solidFill>
              <a:latin typeface="+mn-lt"/>
            </a:endParaRPr>
          </a:p>
        </p:txBody>
      </p:sp>
      <p:sp>
        <p:nvSpPr>
          <p:cNvPr id="290818" name="Rectangle 2"/>
          <p:cNvSpPr>
            <a:spLocks noChangeArrowheads="1"/>
          </p:cNvSpPr>
          <p:nvPr/>
        </p:nvSpPr>
        <p:spPr bwMode="auto">
          <a:xfrm>
            <a:off x="3048000" y="3824288"/>
            <a:ext cx="21336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PVARP</a:t>
            </a:r>
          </a:p>
        </p:txBody>
      </p:sp>
      <p:sp>
        <p:nvSpPr>
          <p:cNvPr id="187404" name="Rectangle 3"/>
          <p:cNvSpPr>
            <a:spLocks noChangeArrowheads="1"/>
          </p:cNvSpPr>
          <p:nvPr/>
        </p:nvSpPr>
        <p:spPr bwMode="auto">
          <a:xfrm>
            <a:off x="1905000" y="3519488"/>
            <a:ext cx="76200" cy="685800"/>
          </a:xfrm>
          <a:prstGeom prst="rect">
            <a:avLst/>
          </a:prstGeom>
          <a:solidFill>
            <a:srgbClr val="E35200"/>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5F5F5F"/>
              </a:solidFill>
              <a:latin typeface="+mn-lt"/>
            </a:endParaRPr>
          </a:p>
        </p:txBody>
      </p:sp>
      <p:sp>
        <p:nvSpPr>
          <p:cNvPr id="187405" name="Text Box 5"/>
          <p:cNvSpPr txBox="1">
            <a:spLocks noChangeArrowheads="1"/>
          </p:cNvSpPr>
          <p:nvPr/>
        </p:nvSpPr>
        <p:spPr bwMode="auto">
          <a:xfrm>
            <a:off x="76200" y="3810000"/>
            <a:ext cx="1674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b="0" dirty="0">
                <a:solidFill>
                  <a:srgbClr val="000000"/>
                </a:solidFill>
                <a:latin typeface="+mn-lt"/>
                <a:ea typeface="MS PGothic" pitchFamily="34" charset="-128"/>
              </a:rPr>
              <a:t>Atrial Channel</a:t>
            </a:r>
            <a:endParaRPr lang="en-US" altLang="en-US" sz="2000" b="0" dirty="0">
              <a:solidFill>
                <a:srgbClr val="000000"/>
              </a:solidFill>
              <a:latin typeface="+mn-lt"/>
              <a:ea typeface="MS PGothic" pitchFamily="34" charset="-128"/>
            </a:endParaRPr>
          </a:p>
        </p:txBody>
      </p:sp>
      <p:sp>
        <p:nvSpPr>
          <p:cNvPr id="290825" name="Rectangle 9"/>
          <p:cNvSpPr>
            <a:spLocks noChangeArrowheads="1"/>
          </p:cNvSpPr>
          <p:nvPr/>
        </p:nvSpPr>
        <p:spPr bwMode="auto">
          <a:xfrm>
            <a:off x="1905000" y="3824288"/>
            <a:ext cx="1066800" cy="381000"/>
          </a:xfrm>
          <a:prstGeom prst="rect">
            <a:avLst/>
          </a:prstGeom>
          <a:solidFill>
            <a:schemeClr val="accent1"/>
          </a:solidFill>
          <a:ln w="9525">
            <a:solidFill>
              <a:schemeClr val="tx1"/>
            </a:solidFill>
            <a:miter lim="800000"/>
            <a:headEnd/>
            <a:tailEnd/>
          </a:ln>
          <a:effectLst/>
        </p:spPr>
        <p:txBody>
          <a:bodyPr wrap="none" anchor="ctr"/>
          <a:lstStyle/>
          <a:p>
            <a:pPr algn="r">
              <a:defRPr/>
            </a:pPr>
            <a:r>
              <a:rPr lang="en-US" dirty="0">
                <a:solidFill>
                  <a:srgbClr val="FFCE00"/>
                </a:solidFill>
                <a:latin typeface="+mn-lt"/>
                <a:ea typeface="ヒラギノ角ゴ Pro W3" pitchFamily="-32" charset="-128"/>
              </a:rPr>
              <a:t>AV</a:t>
            </a:r>
          </a:p>
        </p:txBody>
      </p:sp>
      <p:sp>
        <p:nvSpPr>
          <p:cNvPr id="290826" name="Rectangle 10"/>
          <p:cNvSpPr>
            <a:spLocks noChangeArrowheads="1"/>
          </p:cNvSpPr>
          <p:nvPr/>
        </p:nvSpPr>
        <p:spPr bwMode="auto">
          <a:xfrm>
            <a:off x="1905000" y="3824288"/>
            <a:ext cx="4572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AB</a:t>
            </a:r>
          </a:p>
        </p:txBody>
      </p:sp>
      <p:sp>
        <p:nvSpPr>
          <p:cNvPr id="290827" name="Rectangle 11"/>
          <p:cNvSpPr>
            <a:spLocks noChangeArrowheads="1"/>
          </p:cNvSpPr>
          <p:nvPr/>
        </p:nvSpPr>
        <p:spPr bwMode="auto">
          <a:xfrm>
            <a:off x="3048000" y="3824288"/>
            <a:ext cx="762000" cy="304800"/>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en-US" dirty="0">
                <a:solidFill>
                  <a:srgbClr val="FFFFFF"/>
                </a:solidFill>
                <a:latin typeface="+mn-lt"/>
                <a:ea typeface="ヒラギノ角ゴ Pro W3" pitchFamily="-32" charset="-128"/>
              </a:rPr>
              <a:t>PVAB</a:t>
            </a:r>
          </a:p>
        </p:txBody>
      </p:sp>
      <p:sp>
        <p:nvSpPr>
          <p:cNvPr id="187409" name="Rectangle 12"/>
          <p:cNvSpPr>
            <a:spLocks noChangeArrowheads="1"/>
          </p:cNvSpPr>
          <p:nvPr/>
        </p:nvSpPr>
        <p:spPr bwMode="auto">
          <a:xfrm>
            <a:off x="2971800" y="3519488"/>
            <a:ext cx="76200" cy="685800"/>
          </a:xfrm>
          <a:prstGeom prst="rect">
            <a:avLst/>
          </a:prstGeom>
          <a:solidFill>
            <a:schemeClr val="accent2"/>
          </a:solidFill>
          <a:ln w="9525">
            <a:solidFill>
              <a:schemeClr val="tx1"/>
            </a:solidFill>
            <a:miter lim="800000"/>
            <a:headEnd/>
            <a:tailEnd/>
          </a:ln>
          <a:effec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solidFill>
                <a:srgbClr val="FFCE00"/>
              </a:solidFill>
              <a:latin typeface="+mn-lt"/>
            </a:endParaRPr>
          </a:p>
        </p:txBody>
      </p:sp>
      <p:sp>
        <p:nvSpPr>
          <p:cNvPr id="36" name="Text Box 11"/>
          <p:cNvSpPr txBox="1">
            <a:spLocks noChangeArrowheads="1"/>
          </p:cNvSpPr>
          <p:nvPr/>
        </p:nvSpPr>
        <p:spPr bwMode="auto">
          <a:xfrm>
            <a:off x="1262063" y="3119438"/>
            <a:ext cx="1252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latin typeface="+mn-lt"/>
                <a:ea typeface="MS PGothic" pitchFamily="34" charset="-128"/>
              </a:rPr>
              <a:t>AS</a:t>
            </a:r>
            <a:r>
              <a:rPr lang="en-US" altLang="en-US" sz="2000" b="0" dirty="0">
                <a:latin typeface="+mn-lt"/>
                <a:ea typeface="MS PGothic" pitchFamily="34" charset="-128"/>
              </a:rPr>
              <a:t> or </a:t>
            </a:r>
            <a:r>
              <a:rPr lang="en-US" altLang="en-US" sz="2000" dirty="0">
                <a:latin typeface="+mn-lt"/>
                <a:ea typeface="MS PGothic" pitchFamily="34" charset="-128"/>
              </a:rPr>
              <a:t>AP</a:t>
            </a:r>
            <a:endParaRPr lang="en-US" altLang="en-US" sz="2800" dirty="0">
              <a:latin typeface="+mn-lt"/>
              <a:ea typeface="MS PGothic" pitchFamily="34" charset="-128"/>
            </a:endParaRPr>
          </a:p>
        </p:txBody>
      </p:sp>
      <p:sp>
        <p:nvSpPr>
          <p:cNvPr id="37" name="Text Box 11"/>
          <p:cNvSpPr txBox="1">
            <a:spLocks noChangeArrowheads="1"/>
          </p:cNvSpPr>
          <p:nvPr/>
        </p:nvSpPr>
        <p:spPr bwMode="auto">
          <a:xfrm>
            <a:off x="3124200" y="3124200"/>
            <a:ext cx="1252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latin typeface="+mn-lt"/>
                <a:ea typeface="MS PGothic" pitchFamily="34" charset="-128"/>
              </a:rPr>
              <a:t>VS</a:t>
            </a:r>
            <a:r>
              <a:rPr lang="en-US" altLang="en-US" sz="2000" b="0" dirty="0">
                <a:latin typeface="+mn-lt"/>
                <a:ea typeface="MS PGothic" pitchFamily="34" charset="-128"/>
              </a:rPr>
              <a:t> or </a:t>
            </a:r>
            <a:r>
              <a:rPr lang="en-US" altLang="en-US" sz="2000" dirty="0">
                <a:latin typeface="+mn-lt"/>
                <a:ea typeface="MS PGothic" pitchFamily="34" charset="-128"/>
              </a:rPr>
              <a:t>VP</a:t>
            </a:r>
            <a:endParaRPr lang="en-US" altLang="en-US" sz="2800" dirty="0">
              <a:latin typeface="+mn-lt"/>
              <a:ea typeface="MS PGothic" pitchFamily="34" charset="-128"/>
            </a:endParaRPr>
          </a:p>
        </p:txBody>
      </p:sp>
      <p:sp>
        <p:nvSpPr>
          <p:cNvPr id="38" name="Text Box 11"/>
          <p:cNvSpPr txBox="1">
            <a:spLocks noChangeArrowheads="1"/>
          </p:cNvSpPr>
          <p:nvPr/>
        </p:nvSpPr>
        <p:spPr bwMode="auto">
          <a:xfrm>
            <a:off x="1293019" y="4552890"/>
            <a:ext cx="1252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latin typeface="+mn-lt"/>
                <a:ea typeface="MS PGothic" pitchFamily="34" charset="-128"/>
              </a:rPr>
              <a:t>AS or AP</a:t>
            </a:r>
            <a:endParaRPr lang="en-US" altLang="en-US" sz="2800" dirty="0">
              <a:latin typeface="+mn-lt"/>
              <a:ea typeface="MS PGothic" pitchFamily="34" charset="-128"/>
            </a:endParaRPr>
          </a:p>
        </p:txBody>
      </p:sp>
      <p:sp>
        <p:nvSpPr>
          <p:cNvPr id="39" name="Text Box 11"/>
          <p:cNvSpPr txBox="1">
            <a:spLocks noChangeArrowheads="1"/>
          </p:cNvSpPr>
          <p:nvPr/>
        </p:nvSpPr>
        <p:spPr bwMode="auto">
          <a:xfrm>
            <a:off x="3167063" y="4567238"/>
            <a:ext cx="1252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r"/>
            <a:r>
              <a:rPr lang="en-US" altLang="en-US" sz="2000" dirty="0">
                <a:latin typeface="+mn-lt"/>
                <a:ea typeface="MS PGothic" pitchFamily="34" charset="-128"/>
              </a:rPr>
              <a:t>VS or VP</a:t>
            </a:r>
            <a:endParaRPr lang="en-US" altLang="en-US" sz="2800" dirty="0">
              <a:latin typeface="+mn-lt"/>
              <a:ea typeface="MS PGothic" pitchFamily="34" charset="-128"/>
            </a:endParaRPr>
          </a:p>
        </p:txBody>
      </p:sp>
    </p:spTree>
    <p:extLst>
      <p:ext uri="{BB962C8B-B14F-4D97-AF65-F5344CB8AC3E}">
        <p14:creationId xmlns:p14="http://schemas.microsoft.com/office/powerpoint/2010/main" val="206601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t>Upper rate </a:t>
            </a:r>
            <a:r>
              <a:rPr lang="en-US" sz="3500" dirty="0" err="1" smtClean="0"/>
              <a:t>behaviour</a:t>
            </a:r>
            <a:endParaRPr lang="en-IN" sz="3500" dirty="0"/>
          </a:p>
        </p:txBody>
      </p:sp>
      <p:sp>
        <p:nvSpPr>
          <p:cNvPr id="3" name="Content Placeholder 2"/>
          <p:cNvSpPr>
            <a:spLocks noGrp="1"/>
          </p:cNvSpPr>
          <p:nvPr>
            <p:ph idx="1"/>
          </p:nvPr>
        </p:nvSpPr>
        <p:spPr/>
        <p:txBody>
          <a:bodyPr>
            <a:normAutofit/>
          </a:bodyPr>
          <a:lstStyle/>
          <a:p>
            <a:r>
              <a:rPr lang="en-US" sz="2200" dirty="0" smtClean="0"/>
              <a:t>Some timers overlap and interact with each other.</a:t>
            </a:r>
          </a:p>
          <a:p>
            <a:endParaRPr lang="en-US" sz="2200" dirty="0" smtClean="0"/>
          </a:p>
          <a:p>
            <a:r>
              <a:rPr lang="en-US" sz="2200" dirty="0" smtClean="0"/>
              <a:t>Upper rate </a:t>
            </a:r>
            <a:r>
              <a:rPr lang="en-US" sz="2200" dirty="0" err="1" smtClean="0"/>
              <a:t>behaviour</a:t>
            </a:r>
            <a:r>
              <a:rPr lang="en-US" sz="2200" dirty="0" smtClean="0"/>
              <a:t> occurs when p wave tracking at the upper rate limit or max tracking rate</a:t>
            </a:r>
          </a:p>
          <a:p>
            <a:endParaRPr lang="en-US" sz="2200" dirty="0" smtClean="0"/>
          </a:p>
          <a:p>
            <a:r>
              <a:rPr lang="en-US" sz="2200" dirty="0" smtClean="0"/>
              <a:t>Not a malfunction</a:t>
            </a:r>
            <a:endParaRPr lang="en-IN" sz="2200" dirty="0"/>
          </a:p>
        </p:txBody>
      </p:sp>
    </p:spTree>
    <p:extLst>
      <p:ext uri="{BB962C8B-B14F-4D97-AF65-F5344CB8AC3E}">
        <p14:creationId xmlns:p14="http://schemas.microsoft.com/office/powerpoint/2010/main" val="373535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2:1 block</a:t>
            </a:r>
          </a:p>
          <a:p>
            <a:r>
              <a:rPr lang="en-US" dirty="0" smtClean="0"/>
              <a:t>Pacemaker </a:t>
            </a:r>
            <a:r>
              <a:rPr lang="en-US" dirty="0" err="1" smtClean="0"/>
              <a:t>wenkebach</a:t>
            </a:r>
            <a:endParaRPr lang="en-IN" dirty="0"/>
          </a:p>
        </p:txBody>
      </p:sp>
    </p:spTree>
    <p:extLst>
      <p:ext uri="{BB962C8B-B14F-4D97-AF65-F5344CB8AC3E}">
        <p14:creationId xmlns:p14="http://schemas.microsoft.com/office/powerpoint/2010/main" val="418804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block</a:t>
            </a:r>
            <a:endParaRPr lang="en-IN" dirty="0"/>
          </a:p>
        </p:txBody>
      </p:sp>
      <p:cxnSp>
        <p:nvCxnSpPr>
          <p:cNvPr id="4" name="Straight Connector 3"/>
          <p:cNvCxnSpPr/>
          <p:nvPr/>
        </p:nvCxnSpPr>
        <p:spPr>
          <a:xfrm>
            <a:off x="1178719" y="321626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407319" y="3149554"/>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p:cNvCxnSpPr/>
          <p:nvPr/>
        </p:nvCxnSpPr>
        <p:spPr>
          <a:xfrm>
            <a:off x="1569244" y="3216262"/>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8185" y="3211550"/>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8438" y="2897225"/>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826419" y="2849326"/>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0" name="Straight Connector 9"/>
          <p:cNvCxnSpPr/>
          <p:nvPr/>
        </p:nvCxnSpPr>
        <p:spPr>
          <a:xfrm flipH="1" flipV="1">
            <a:off x="1959769" y="2911464"/>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16919" y="324005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86553" y="3011456"/>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3"/>
          <p:cNvGraphicFramePr>
            <a:graphicFrameLocks noGrp="1"/>
          </p:cNvGraphicFramePr>
          <p:nvPr>
            <p:ph idx="1"/>
            <p:extLst>
              <p:ext uri="{D42A27DB-BD31-4B8C-83A1-F6EECF244321}">
                <p14:modId xmlns:p14="http://schemas.microsoft.com/office/powerpoint/2010/main" val="4240956118"/>
              </p:ext>
            </p:extLst>
          </p:nvPr>
        </p:nvGraphicFramePr>
        <p:xfrm>
          <a:off x="-58816" y="4572000"/>
          <a:ext cx="8229600" cy="1590040"/>
        </p:xfrm>
        <a:graphic>
          <a:graphicData uri="http://schemas.openxmlformats.org/drawingml/2006/table">
            <a:tbl>
              <a:tblPr firstRow="1" bandRow="1">
                <a:tableStyleId>{5C22544A-7EE6-4342-B048-85BDC9FD1C3A}</a:tableStyleId>
              </a:tblPr>
              <a:tblGrid>
                <a:gridCol w="1295400"/>
                <a:gridCol w="6934200"/>
              </a:tblGrid>
              <a:tr h="370840">
                <a:tc>
                  <a:txBody>
                    <a:bodyPr/>
                    <a:lstStyle/>
                    <a:p>
                      <a:r>
                        <a:rPr lang="en-US" b="0" dirty="0" smtClean="0">
                          <a:solidFill>
                            <a:schemeClr val="tx1"/>
                          </a:solidFill>
                        </a:rPr>
                        <a:t>AV DELAY</a:t>
                      </a:r>
                      <a:endParaRPr lang="en-IN" b="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PVARP</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520">
                <a:tc>
                  <a:txBody>
                    <a:bodyPr/>
                    <a:lstStyle/>
                    <a:p>
                      <a:r>
                        <a:rPr lang="en-US" dirty="0" smtClean="0">
                          <a:solidFill>
                            <a:schemeClr val="tx1"/>
                          </a:solidFill>
                        </a:rPr>
                        <a:t>TARP</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MTR</a:t>
                      </a:r>
                      <a:endParaRPr lang="en-IN"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22" name="Freeform 21"/>
          <p:cNvSpPr/>
          <p:nvPr/>
        </p:nvSpPr>
        <p:spPr>
          <a:xfrm>
            <a:off x="2223049" y="3145360"/>
            <a:ext cx="225353" cy="94696"/>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3" name="Straight Connector 22"/>
          <p:cNvCxnSpPr/>
          <p:nvPr/>
        </p:nvCxnSpPr>
        <p:spPr>
          <a:xfrm>
            <a:off x="2448402" y="3240056"/>
            <a:ext cx="370998" cy="4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86301" y="324487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014901" y="3178163"/>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7" name="Straight Connector 26"/>
          <p:cNvCxnSpPr/>
          <p:nvPr/>
        </p:nvCxnSpPr>
        <p:spPr>
          <a:xfrm>
            <a:off x="3176826" y="3244871"/>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85767" y="3240159"/>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406020" y="2925834"/>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434001" y="2877935"/>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1" name="Straight Connector 30"/>
          <p:cNvCxnSpPr/>
          <p:nvPr/>
        </p:nvCxnSpPr>
        <p:spPr>
          <a:xfrm flipH="1" flipV="1">
            <a:off x="3567351" y="2940073"/>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24501" y="326866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94135" y="3040065"/>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830631" y="3173969"/>
            <a:ext cx="225353" cy="94696"/>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5" name="Straight Connector 34"/>
          <p:cNvCxnSpPr/>
          <p:nvPr/>
        </p:nvCxnSpPr>
        <p:spPr>
          <a:xfrm>
            <a:off x="4055984" y="3268665"/>
            <a:ext cx="370998" cy="4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68966" y="3286568"/>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4597566" y="3219861"/>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8" name="Straight Connector 37"/>
          <p:cNvCxnSpPr/>
          <p:nvPr/>
        </p:nvCxnSpPr>
        <p:spPr>
          <a:xfrm>
            <a:off x="4759491" y="3286569"/>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8432" y="3281857"/>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988685" y="2967532"/>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5016666" y="2919633"/>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2" name="Straight Connector 41"/>
          <p:cNvCxnSpPr/>
          <p:nvPr/>
        </p:nvCxnSpPr>
        <p:spPr>
          <a:xfrm flipH="1" flipV="1">
            <a:off x="5150016" y="2981771"/>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07166" y="331036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76800" y="3081763"/>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5413296" y="3215667"/>
            <a:ext cx="225353" cy="94696"/>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6" name="Straight Connector 45"/>
          <p:cNvCxnSpPr/>
          <p:nvPr/>
        </p:nvCxnSpPr>
        <p:spPr>
          <a:xfrm>
            <a:off x="5638649" y="3310363"/>
            <a:ext cx="370998" cy="4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434703" y="4572000"/>
            <a:ext cx="269081" cy="226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p:cNvSpPr/>
          <p:nvPr/>
        </p:nvSpPr>
        <p:spPr>
          <a:xfrm>
            <a:off x="3016686" y="4572000"/>
            <a:ext cx="269081" cy="226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p:cNvSpPr/>
          <p:nvPr/>
        </p:nvSpPr>
        <p:spPr>
          <a:xfrm>
            <a:off x="4607719" y="4555254"/>
            <a:ext cx="269081" cy="226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1678184" y="5029200"/>
            <a:ext cx="784800" cy="2328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p:cNvSpPr/>
          <p:nvPr/>
        </p:nvSpPr>
        <p:spPr>
          <a:xfrm>
            <a:off x="3325291" y="5023714"/>
            <a:ext cx="784800" cy="2328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p:cNvSpPr/>
          <p:nvPr/>
        </p:nvSpPr>
        <p:spPr>
          <a:xfrm>
            <a:off x="4876800" y="5001603"/>
            <a:ext cx="784800" cy="2328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p:cNvSpPr/>
          <p:nvPr/>
        </p:nvSpPr>
        <p:spPr>
          <a:xfrm>
            <a:off x="1420905" y="5410200"/>
            <a:ext cx="1055665" cy="260465"/>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p:cNvSpPr/>
          <p:nvPr/>
        </p:nvSpPr>
        <p:spPr>
          <a:xfrm>
            <a:off x="3039518" y="5400501"/>
            <a:ext cx="1055665" cy="260465"/>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p:cNvSpPr/>
          <p:nvPr/>
        </p:nvSpPr>
        <p:spPr>
          <a:xfrm>
            <a:off x="4631588" y="5432367"/>
            <a:ext cx="1055665" cy="260465"/>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p:cNvSpPr/>
          <p:nvPr/>
        </p:nvSpPr>
        <p:spPr>
          <a:xfrm>
            <a:off x="1686553" y="5867400"/>
            <a:ext cx="955716" cy="2328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3313737" y="5882752"/>
            <a:ext cx="955716" cy="2328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p:cNvSpPr/>
          <p:nvPr/>
        </p:nvSpPr>
        <p:spPr>
          <a:xfrm>
            <a:off x="4866647" y="5918718"/>
            <a:ext cx="955716" cy="2328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1460511" y="3578517"/>
            <a:ext cx="1055665" cy="260465"/>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TextBox 71"/>
          <p:cNvSpPr txBox="1"/>
          <p:nvPr/>
        </p:nvSpPr>
        <p:spPr>
          <a:xfrm>
            <a:off x="2245519" y="2667000"/>
            <a:ext cx="397866" cy="369332"/>
          </a:xfrm>
          <a:prstGeom prst="rect">
            <a:avLst/>
          </a:prstGeom>
          <a:noFill/>
        </p:spPr>
        <p:txBody>
          <a:bodyPr wrap="none" rtlCol="0">
            <a:spAutoFit/>
          </a:bodyPr>
          <a:lstStyle/>
          <a:p>
            <a:r>
              <a:rPr lang="en-US" dirty="0" err="1" smtClean="0"/>
              <a:t>Ar</a:t>
            </a:r>
            <a:endParaRPr lang="en-IN" dirty="0"/>
          </a:p>
        </p:txBody>
      </p:sp>
      <p:sp>
        <p:nvSpPr>
          <p:cNvPr id="73" name="TextBox 72"/>
          <p:cNvSpPr txBox="1"/>
          <p:nvPr/>
        </p:nvSpPr>
        <p:spPr>
          <a:xfrm>
            <a:off x="1733253" y="1667102"/>
            <a:ext cx="1767424" cy="369332"/>
          </a:xfrm>
          <a:prstGeom prst="rect">
            <a:avLst/>
          </a:prstGeom>
          <a:noFill/>
        </p:spPr>
        <p:txBody>
          <a:bodyPr wrap="square" rtlCol="0">
            <a:spAutoFit/>
          </a:bodyPr>
          <a:lstStyle/>
          <a:p>
            <a:r>
              <a:rPr lang="en-US" dirty="0" smtClean="0"/>
              <a:t>2:1 block point</a:t>
            </a:r>
            <a:endParaRPr lang="en-IN" dirty="0"/>
          </a:p>
        </p:txBody>
      </p:sp>
      <p:sp>
        <p:nvSpPr>
          <p:cNvPr id="74" name="TextBox 73"/>
          <p:cNvSpPr txBox="1"/>
          <p:nvPr/>
        </p:nvSpPr>
        <p:spPr>
          <a:xfrm>
            <a:off x="3291905" y="1673445"/>
            <a:ext cx="1657667" cy="369332"/>
          </a:xfrm>
          <a:prstGeom prst="rect">
            <a:avLst/>
          </a:prstGeom>
          <a:noFill/>
        </p:spPr>
        <p:txBody>
          <a:bodyPr wrap="square" rtlCol="0">
            <a:spAutoFit/>
          </a:bodyPr>
          <a:lstStyle/>
          <a:p>
            <a:r>
              <a:rPr lang="en-US" dirty="0" smtClean="0"/>
              <a:t>= 60000 / TARP</a:t>
            </a:r>
            <a:endParaRPr lang="en-IN" dirty="0"/>
          </a:p>
        </p:txBody>
      </p:sp>
      <p:sp>
        <p:nvSpPr>
          <p:cNvPr id="75" name="TextBox 74"/>
          <p:cNvSpPr txBox="1"/>
          <p:nvPr/>
        </p:nvSpPr>
        <p:spPr>
          <a:xfrm>
            <a:off x="5926660" y="4500821"/>
            <a:ext cx="809837" cy="369332"/>
          </a:xfrm>
          <a:prstGeom prst="rect">
            <a:avLst/>
          </a:prstGeom>
          <a:noFill/>
        </p:spPr>
        <p:txBody>
          <a:bodyPr wrap="none" rtlCol="0">
            <a:spAutoFit/>
          </a:bodyPr>
          <a:lstStyle/>
          <a:p>
            <a:r>
              <a:rPr lang="en-US" dirty="0" smtClean="0"/>
              <a:t>200ms</a:t>
            </a:r>
            <a:endParaRPr lang="en-IN" dirty="0"/>
          </a:p>
        </p:txBody>
      </p:sp>
      <p:sp>
        <p:nvSpPr>
          <p:cNvPr id="76" name="TextBox 75"/>
          <p:cNvSpPr txBox="1"/>
          <p:nvPr/>
        </p:nvSpPr>
        <p:spPr>
          <a:xfrm>
            <a:off x="5893177" y="4963851"/>
            <a:ext cx="809837" cy="369332"/>
          </a:xfrm>
          <a:prstGeom prst="rect">
            <a:avLst/>
          </a:prstGeom>
          <a:noFill/>
        </p:spPr>
        <p:txBody>
          <a:bodyPr wrap="none" rtlCol="0">
            <a:spAutoFit/>
          </a:bodyPr>
          <a:lstStyle/>
          <a:p>
            <a:r>
              <a:rPr lang="en-US" dirty="0" smtClean="0"/>
              <a:t>300ms</a:t>
            </a:r>
            <a:endParaRPr lang="en-IN" dirty="0"/>
          </a:p>
        </p:txBody>
      </p:sp>
      <p:sp>
        <p:nvSpPr>
          <p:cNvPr id="77" name="TextBox 76"/>
          <p:cNvSpPr txBox="1"/>
          <p:nvPr/>
        </p:nvSpPr>
        <p:spPr>
          <a:xfrm>
            <a:off x="5947442" y="5377933"/>
            <a:ext cx="809837" cy="369332"/>
          </a:xfrm>
          <a:prstGeom prst="rect">
            <a:avLst/>
          </a:prstGeom>
          <a:noFill/>
        </p:spPr>
        <p:txBody>
          <a:bodyPr wrap="none" rtlCol="0">
            <a:spAutoFit/>
          </a:bodyPr>
          <a:lstStyle/>
          <a:p>
            <a:r>
              <a:rPr lang="en-US" dirty="0" smtClean="0"/>
              <a:t>500ms</a:t>
            </a:r>
            <a:endParaRPr lang="en-IN" dirty="0"/>
          </a:p>
        </p:txBody>
      </p:sp>
      <p:sp>
        <p:nvSpPr>
          <p:cNvPr id="78" name="TextBox 77"/>
          <p:cNvSpPr txBox="1"/>
          <p:nvPr/>
        </p:nvSpPr>
        <p:spPr>
          <a:xfrm>
            <a:off x="5005279" y="1649307"/>
            <a:ext cx="1378904" cy="369332"/>
          </a:xfrm>
          <a:prstGeom prst="rect">
            <a:avLst/>
          </a:prstGeom>
          <a:noFill/>
        </p:spPr>
        <p:txBody>
          <a:bodyPr wrap="none" rtlCol="0">
            <a:spAutoFit/>
          </a:bodyPr>
          <a:lstStyle/>
          <a:p>
            <a:r>
              <a:rPr lang="en-US" dirty="0" smtClean="0"/>
              <a:t>= 60000/500</a:t>
            </a:r>
            <a:endParaRPr lang="en-IN" dirty="0"/>
          </a:p>
        </p:txBody>
      </p:sp>
      <p:sp>
        <p:nvSpPr>
          <p:cNvPr id="79" name="TextBox 78"/>
          <p:cNvSpPr txBox="1"/>
          <p:nvPr/>
        </p:nvSpPr>
        <p:spPr>
          <a:xfrm>
            <a:off x="6553200" y="1667102"/>
            <a:ext cx="1184940" cy="369332"/>
          </a:xfrm>
          <a:prstGeom prst="rect">
            <a:avLst/>
          </a:prstGeom>
          <a:noFill/>
        </p:spPr>
        <p:txBody>
          <a:bodyPr wrap="none" rtlCol="0">
            <a:spAutoFit/>
          </a:bodyPr>
          <a:lstStyle/>
          <a:p>
            <a:r>
              <a:rPr lang="en-US" dirty="0" smtClean="0"/>
              <a:t>= 120 </a:t>
            </a:r>
            <a:r>
              <a:rPr lang="en-US" dirty="0" err="1" smtClean="0"/>
              <a:t>bpm</a:t>
            </a:r>
            <a:endParaRPr lang="en-IN" dirty="0"/>
          </a:p>
        </p:txBody>
      </p:sp>
    </p:spTree>
    <p:extLst>
      <p:ext uri="{BB962C8B-B14F-4D97-AF65-F5344CB8AC3E}">
        <p14:creationId xmlns:p14="http://schemas.microsoft.com/office/powerpoint/2010/main" val="135600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0" grpId="0" animBg="1"/>
      <p:bldP spid="61" grpId="0" animBg="1"/>
      <p:bldP spid="48" grpId="0" animBg="1"/>
      <p:bldP spid="63" grpId="0" animBg="1"/>
      <p:bldP spid="64" grpId="0" animBg="1"/>
      <p:bldP spid="62" grpId="0" animBg="1"/>
      <p:bldP spid="66" grpId="0" animBg="1"/>
      <p:bldP spid="67" grpId="0" animBg="1"/>
      <p:bldP spid="65" grpId="0" animBg="1"/>
      <p:bldP spid="69" grpId="0" animBg="1"/>
      <p:bldP spid="70" grpId="0" animBg="1"/>
      <p:bldP spid="71" grpId="0" animBg="1"/>
      <p:bldP spid="72" grpId="0"/>
      <p:bldP spid="73" grpId="0"/>
      <p:bldP spid="74" grpId="0"/>
      <p:bldP spid="75" grpId="0"/>
      <p:bldP spid="76" grpId="0"/>
      <p:bldP spid="77" grpId="0"/>
      <p:bldP spid="78" grpId="0"/>
      <p:bldP spid="7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 </a:t>
            </a:r>
            <a:r>
              <a:rPr lang="en-US" dirty="0" err="1" smtClean="0"/>
              <a:t>wenkebach</a:t>
            </a:r>
            <a:endParaRPr lang="en-IN" dirty="0"/>
          </a:p>
        </p:txBody>
      </p:sp>
      <p:sp>
        <p:nvSpPr>
          <p:cNvPr id="3" name="Content Placeholder 2"/>
          <p:cNvSpPr>
            <a:spLocks noGrp="1"/>
          </p:cNvSpPr>
          <p:nvPr>
            <p:ph idx="1"/>
          </p:nvPr>
        </p:nvSpPr>
        <p:spPr>
          <a:xfrm>
            <a:off x="457200" y="5638800"/>
            <a:ext cx="8229600" cy="537239"/>
          </a:xfrm>
        </p:spPr>
        <p:txBody>
          <a:bodyPr>
            <a:normAutofit lnSpcReduction="10000"/>
          </a:bodyPr>
          <a:lstStyle/>
          <a:p>
            <a:endParaRPr lang="en-IN" dirty="0"/>
          </a:p>
        </p:txBody>
      </p:sp>
      <p:sp>
        <p:nvSpPr>
          <p:cNvPr id="4" name="Freeform 3"/>
          <p:cNvSpPr/>
          <p:nvPr/>
        </p:nvSpPr>
        <p:spPr>
          <a:xfrm>
            <a:off x="1666281" y="2535165"/>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5" name="Straight Connector 4"/>
          <p:cNvCxnSpPr/>
          <p:nvPr/>
        </p:nvCxnSpPr>
        <p:spPr>
          <a:xfrm>
            <a:off x="1828206" y="2601873"/>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37147" y="2597161"/>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057400" y="2282836"/>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085381" y="2234937"/>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 name="Straight Connector 8"/>
          <p:cNvCxnSpPr/>
          <p:nvPr/>
        </p:nvCxnSpPr>
        <p:spPr>
          <a:xfrm flipH="1" flipV="1">
            <a:off x="2218731" y="2297075"/>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75881" y="2625667"/>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45515" y="2397067"/>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04481" y="2615010"/>
            <a:ext cx="391119" cy="10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895600" y="2539930"/>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5" name="Straight Connector 14"/>
          <p:cNvCxnSpPr/>
          <p:nvPr/>
        </p:nvCxnSpPr>
        <p:spPr>
          <a:xfrm>
            <a:off x="3057525" y="2610196"/>
            <a:ext cx="474833" cy="15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23990" y="2581690"/>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44243" y="2267365"/>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672224" y="2219466"/>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9" name="Straight Connector 18"/>
          <p:cNvCxnSpPr/>
          <p:nvPr/>
        </p:nvCxnSpPr>
        <p:spPr>
          <a:xfrm flipH="1" flipV="1">
            <a:off x="3805574" y="2281604"/>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62724" y="261019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32358" y="2381596"/>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1324" y="2615010"/>
            <a:ext cx="3911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93665" y="3429000"/>
            <a:ext cx="269081" cy="29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b="1" dirty="0"/>
          </a:p>
        </p:txBody>
      </p:sp>
      <p:sp>
        <p:nvSpPr>
          <p:cNvPr id="28" name="TextBox 27"/>
          <p:cNvSpPr txBox="1"/>
          <p:nvPr/>
        </p:nvSpPr>
        <p:spPr>
          <a:xfrm>
            <a:off x="1603699" y="3395513"/>
            <a:ext cx="439159" cy="369332"/>
          </a:xfrm>
          <a:prstGeom prst="rect">
            <a:avLst/>
          </a:prstGeom>
          <a:noFill/>
        </p:spPr>
        <p:txBody>
          <a:bodyPr wrap="none" rtlCol="0">
            <a:spAutoFit/>
          </a:bodyPr>
          <a:lstStyle/>
          <a:p>
            <a:r>
              <a:rPr lang="en-US" dirty="0" smtClean="0"/>
              <a:t>AV</a:t>
            </a:r>
            <a:endParaRPr lang="en-IN" dirty="0"/>
          </a:p>
        </p:txBody>
      </p:sp>
      <p:sp>
        <p:nvSpPr>
          <p:cNvPr id="31" name="TextBox 30"/>
          <p:cNvSpPr txBox="1"/>
          <p:nvPr/>
        </p:nvSpPr>
        <p:spPr>
          <a:xfrm>
            <a:off x="1945514" y="3742679"/>
            <a:ext cx="754525" cy="338554"/>
          </a:xfrm>
          <a:prstGeom prst="rect">
            <a:avLst/>
          </a:prstGeom>
          <a:solidFill>
            <a:srgbClr val="FFFF00"/>
          </a:solidFill>
        </p:spPr>
        <p:txBody>
          <a:bodyPr wrap="square" rtlCol="0">
            <a:spAutoFit/>
          </a:bodyPr>
          <a:lstStyle/>
          <a:p>
            <a:r>
              <a:rPr lang="en-US" sz="1600" b="1" dirty="0" smtClean="0"/>
              <a:t>PVARP</a:t>
            </a:r>
            <a:endParaRPr lang="en-IN" sz="1600" b="1" dirty="0"/>
          </a:p>
        </p:txBody>
      </p:sp>
      <p:sp>
        <p:nvSpPr>
          <p:cNvPr id="32" name="Rectangle 31"/>
          <p:cNvSpPr/>
          <p:nvPr/>
        </p:nvSpPr>
        <p:spPr>
          <a:xfrm>
            <a:off x="1666280" y="4140556"/>
            <a:ext cx="1033759" cy="3385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p:cNvSpPr txBox="1"/>
          <p:nvPr/>
        </p:nvSpPr>
        <p:spPr>
          <a:xfrm>
            <a:off x="1781113" y="4140556"/>
            <a:ext cx="618952" cy="338554"/>
          </a:xfrm>
          <a:prstGeom prst="rect">
            <a:avLst/>
          </a:prstGeom>
          <a:noFill/>
        </p:spPr>
        <p:txBody>
          <a:bodyPr wrap="none" rtlCol="0">
            <a:spAutoFit/>
          </a:bodyPr>
          <a:lstStyle/>
          <a:p>
            <a:r>
              <a:rPr lang="en-US" sz="1600" b="1" dirty="0" smtClean="0"/>
              <a:t>TARP</a:t>
            </a:r>
            <a:endParaRPr lang="en-IN" sz="1600" b="1" dirty="0"/>
          </a:p>
        </p:txBody>
      </p:sp>
      <p:sp>
        <p:nvSpPr>
          <p:cNvPr id="34" name="Rectangle 33"/>
          <p:cNvSpPr/>
          <p:nvPr/>
        </p:nvSpPr>
        <p:spPr>
          <a:xfrm>
            <a:off x="2904800" y="3393553"/>
            <a:ext cx="269081" cy="29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b="1" dirty="0"/>
          </a:p>
        </p:txBody>
      </p:sp>
      <p:sp>
        <p:nvSpPr>
          <p:cNvPr id="37" name="Rectangle 36"/>
          <p:cNvSpPr/>
          <p:nvPr/>
        </p:nvSpPr>
        <p:spPr>
          <a:xfrm>
            <a:off x="1881784" y="4479110"/>
            <a:ext cx="1642206" cy="473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MAX TRACK RATE</a:t>
            </a:r>
            <a:endParaRPr lang="en-IN" b="1" dirty="0">
              <a:solidFill>
                <a:schemeClr val="tx1"/>
              </a:solidFill>
            </a:endParaRPr>
          </a:p>
        </p:txBody>
      </p:sp>
      <p:sp>
        <p:nvSpPr>
          <p:cNvPr id="38" name="Rectangle 37"/>
          <p:cNvSpPr/>
          <p:nvPr/>
        </p:nvSpPr>
        <p:spPr>
          <a:xfrm>
            <a:off x="3173881" y="3393553"/>
            <a:ext cx="350109" cy="2984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605" y="3729399"/>
            <a:ext cx="73927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1149543" y="5181600"/>
            <a:ext cx="6665799" cy="646331"/>
          </a:xfrm>
          <a:prstGeom prst="rect">
            <a:avLst/>
          </a:prstGeom>
          <a:noFill/>
        </p:spPr>
        <p:txBody>
          <a:bodyPr wrap="none" rtlCol="0">
            <a:spAutoFit/>
          </a:bodyPr>
          <a:lstStyle/>
          <a:p>
            <a:r>
              <a:rPr lang="en-US" dirty="0" smtClean="0"/>
              <a:t>If atrial sense  happens before MTR- </a:t>
            </a:r>
          </a:p>
          <a:p>
            <a:r>
              <a:rPr lang="en-US" dirty="0" smtClean="0"/>
              <a:t>pacemaker must wait to pace the ventricle by extending the AV delay</a:t>
            </a:r>
            <a:endParaRPr lang="en-IN" dirty="0"/>
          </a:p>
        </p:txBody>
      </p:sp>
    </p:spTree>
    <p:extLst>
      <p:ext uri="{BB962C8B-B14F-4D97-AF65-F5344CB8AC3E}">
        <p14:creationId xmlns:p14="http://schemas.microsoft.com/office/powerpoint/2010/main" val="15354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1" grpId="0" animBg="1"/>
      <p:bldP spid="32" grpId="0" animBg="1"/>
      <p:bldP spid="33" grpId="0"/>
      <p:bldP spid="34" grpId="0" animBg="1"/>
      <p:bldP spid="37" grpId="0" animBg="1"/>
      <p:bldP spid="38" grpId="0" animBg="1"/>
      <p:bldP spid="4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034978"/>
              </p:ext>
            </p:extLst>
          </p:nvPr>
        </p:nvGraphicFramePr>
        <p:xfrm>
          <a:off x="152400" y="4419600"/>
          <a:ext cx="8229600" cy="2133600"/>
        </p:xfrm>
        <a:graphic>
          <a:graphicData uri="http://schemas.openxmlformats.org/drawingml/2006/table">
            <a:tbl>
              <a:tblPr firstRow="1" bandRow="1">
                <a:tableStyleId>{5C22544A-7EE6-4342-B048-85BDC9FD1C3A}</a:tableStyleId>
              </a:tblPr>
              <a:tblGrid>
                <a:gridCol w="1447800"/>
                <a:gridCol w="6781800"/>
              </a:tblGrid>
              <a:tr h="457200">
                <a:tc>
                  <a:txBody>
                    <a:bodyPr/>
                    <a:lstStyle/>
                    <a:p>
                      <a:r>
                        <a:rPr lang="en-US" b="0" dirty="0" smtClean="0">
                          <a:ln>
                            <a:solidFill>
                              <a:schemeClr val="tx1"/>
                            </a:solidFill>
                          </a:ln>
                          <a:solidFill>
                            <a:schemeClr val="tx1"/>
                          </a:solidFill>
                          <a:effectLst/>
                        </a:rPr>
                        <a:t>AV DELAY</a:t>
                      </a:r>
                      <a:endParaRPr lang="en-IN" b="0" dirty="0">
                        <a:ln>
                          <a:solidFill>
                            <a:schemeClr val="tx1"/>
                          </a:solidFill>
                        </a:ln>
                        <a:solidFill>
                          <a:schemeClr val="tx1"/>
                        </a:solidFill>
                        <a:effectLs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PVARP</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TARP</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en-US" dirty="0" smtClean="0"/>
                        <a:t>MTR</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cxnSp>
        <p:nvCxnSpPr>
          <p:cNvPr id="5" name="Straight Connector 4"/>
          <p:cNvCxnSpPr/>
          <p:nvPr/>
        </p:nvCxnSpPr>
        <p:spPr>
          <a:xfrm>
            <a:off x="1788319" y="3119627"/>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016919" y="3052920"/>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 name="Straight Connector 6"/>
          <p:cNvCxnSpPr/>
          <p:nvPr/>
        </p:nvCxnSpPr>
        <p:spPr>
          <a:xfrm>
            <a:off x="2178844" y="3119628"/>
            <a:ext cx="1071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7785" y="3114916"/>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08038" y="2800591"/>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436019" y="2752692"/>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1" name="Straight Connector 10"/>
          <p:cNvCxnSpPr/>
          <p:nvPr/>
        </p:nvCxnSpPr>
        <p:spPr>
          <a:xfrm flipH="1" flipV="1">
            <a:off x="2569369" y="2814830"/>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26519" y="314342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2876791"/>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5119" y="3143354"/>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083719" y="3076647"/>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6" name="Straight Connector 15"/>
          <p:cNvCxnSpPr>
            <a:stCxn id="15" idx="2"/>
          </p:cNvCxnSpPr>
          <p:nvPr/>
        </p:nvCxnSpPr>
        <p:spPr>
          <a:xfrm flipV="1">
            <a:off x="3245644" y="3133867"/>
            <a:ext cx="321170" cy="9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8599" y="3129154"/>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88852" y="2814829"/>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716833" y="2766930"/>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0" name="Straight Connector 19"/>
          <p:cNvCxnSpPr/>
          <p:nvPr/>
        </p:nvCxnSpPr>
        <p:spPr>
          <a:xfrm flipH="1" flipV="1">
            <a:off x="3850183" y="2829068"/>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07333" y="315766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66814" y="2891029"/>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35933" y="315766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4364533" y="3090953"/>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7" name="Straight Connector 26"/>
          <p:cNvCxnSpPr/>
          <p:nvPr/>
        </p:nvCxnSpPr>
        <p:spPr>
          <a:xfrm flipV="1">
            <a:off x="4526458" y="3143422"/>
            <a:ext cx="426542" cy="19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54785" y="3114915"/>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75038" y="2800590"/>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103019" y="2752691"/>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1" name="Straight Connector 30"/>
          <p:cNvCxnSpPr/>
          <p:nvPr/>
        </p:nvCxnSpPr>
        <p:spPr>
          <a:xfrm flipH="1" flipV="1">
            <a:off x="5236369" y="2814829"/>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53000" y="287679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6608523" y="3052810"/>
            <a:ext cx="161925" cy="90611"/>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5" name="Freeform 44"/>
          <p:cNvSpPr/>
          <p:nvPr/>
        </p:nvSpPr>
        <p:spPr>
          <a:xfrm>
            <a:off x="5388769" y="3071900"/>
            <a:ext cx="161925" cy="66707"/>
          </a:xfrm>
          <a:custGeom>
            <a:avLst/>
            <a:gdLst>
              <a:gd name="connsiteX0" fmla="*/ 0 w 161925"/>
              <a:gd name="connsiteY0" fmla="*/ 95250 h 95250"/>
              <a:gd name="connsiteX1" fmla="*/ 95250 w 161925"/>
              <a:gd name="connsiteY1" fmla="*/ 0 h 95250"/>
              <a:gd name="connsiteX2" fmla="*/ 161925 w 161925"/>
              <a:gd name="connsiteY2" fmla="*/ 95250 h 95250"/>
            </a:gdLst>
            <a:ahLst/>
            <a:cxnLst>
              <a:cxn ang="0">
                <a:pos x="connsiteX0" y="connsiteY0"/>
              </a:cxn>
              <a:cxn ang="0">
                <a:pos x="connsiteX1" y="connsiteY1"/>
              </a:cxn>
              <a:cxn ang="0">
                <a:pos x="connsiteX2" y="connsiteY2"/>
              </a:cxn>
            </a:cxnLst>
            <a:rect l="l" t="t" r="r" b="b"/>
            <a:pathLst>
              <a:path w="161925" h="95250">
                <a:moveTo>
                  <a:pt x="0" y="95250"/>
                </a:moveTo>
                <a:cubicBezTo>
                  <a:pt x="34131" y="47625"/>
                  <a:pt x="68263" y="0"/>
                  <a:pt x="95250" y="0"/>
                </a:cubicBezTo>
                <a:cubicBezTo>
                  <a:pt x="122237" y="0"/>
                  <a:pt x="144463" y="77788"/>
                  <a:pt x="161925" y="952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6" name="Straight Connector 45"/>
          <p:cNvCxnSpPr/>
          <p:nvPr/>
        </p:nvCxnSpPr>
        <p:spPr>
          <a:xfrm flipV="1">
            <a:off x="5550694" y="3143354"/>
            <a:ext cx="1057829" cy="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36563" y="4495800"/>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p:cNvSpPr/>
          <p:nvPr/>
        </p:nvSpPr>
        <p:spPr>
          <a:xfrm>
            <a:off x="2313384" y="4953000"/>
            <a:ext cx="569119" cy="30937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p:cNvSpPr/>
          <p:nvPr/>
        </p:nvSpPr>
        <p:spPr>
          <a:xfrm>
            <a:off x="2036563" y="5410200"/>
            <a:ext cx="845940" cy="2665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2305644" y="5867400"/>
            <a:ext cx="1280814" cy="2382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3111103" y="4495800"/>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3380184" y="4495799"/>
            <a:ext cx="186629" cy="2665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p:cNvSpPr/>
          <p:nvPr/>
        </p:nvSpPr>
        <p:spPr>
          <a:xfrm>
            <a:off x="3586458" y="4953000"/>
            <a:ext cx="569119" cy="30937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p:cNvSpPr/>
          <p:nvPr/>
        </p:nvSpPr>
        <p:spPr>
          <a:xfrm>
            <a:off x="3143843" y="5429336"/>
            <a:ext cx="1011734" cy="2473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p:cNvSpPr/>
          <p:nvPr/>
        </p:nvSpPr>
        <p:spPr>
          <a:xfrm>
            <a:off x="3586458" y="6400800"/>
            <a:ext cx="1280814" cy="2382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p:cNvSpPr/>
          <p:nvPr/>
        </p:nvSpPr>
        <p:spPr>
          <a:xfrm>
            <a:off x="4393702" y="4472091"/>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4662783" y="4472091"/>
            <a:ext cx="292002" cy="2665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p:cNvSpPr/>
          <p:nvPr/>
        </p:nvSpPr>
        <p:spPr>
          <a:xfrm>
            <a:off x="4937818" y="4936235"/>
            <a:ext cx="653804" cy="30937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p:cNvSpPr/>
          <p:nvPr/>
        </p:nvSpPr>
        <p:spPr>
          <a:xfrm>
            <a:off x="4436268" y="5429336"/>
            <a:ext cx="1155354" cy="2473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3" name="Straight Connector 62"/>
          <p:cNvCxnSpPr/>
          <p:nvPr/>
        </p:nvCxnSpPr>
        <p:spPr>
          <a:xfrm>
            <a:off x="5293518" y="3141051"/>
            <a:ext cx="123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829324" y="5867400"/>
            <a:ext cx="1280814" cy="2382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6" name="Straight Connector 65"/>
          <p:cNvCxnSpPr>
            <a:stCxn id="36" idx="2"/>
          </p:cNvCxnSpPr>
          <p:nvPr/>
        </p:nvCxnSpPr>
        <p:spPr>
          <a:xfrm flipV="1">
            <a:off x="6770448" y="3119735"/>
            <a:ext cx="128659" cy="23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00892" y="3115022"/>
            <a:ext cx="110134"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7021145" y="2800697"/>
            <a:ext cx="33189" cy="609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7049126" y="2752798"/>
            <a:ext cx="133350" cy="95524"/>
          </a:xfrm>
          <a:custGeom>
            <a:avLst/>
            <a:gdLst>
              <a:gd name="connsiteX0" fmla="*/ 0 w 133350"/>
              <a:gd name="connsiteY0" fmla="*/ 95524 h 95524"/>
              <a:gd name="connsiteX1" fmla="*/ 57150 w 133350"/>
              <a:gd name="connsiteY1" fmla="*/ 274 h 95524"/>
              <a:gd name="connsiteX2" fmla="*/ 133350 w 133350"/>
              <a:gd name="connsiteY2" fmla="*/ 66949 h 95524"/>
            </a:gdLst>
            <a:ahLst/>
            <a:cxnLst>
              <a:cxn ang="0">
                <a:pos x="connsiteX0" y="connsiteY0"/>
              </a:cxn>
              <a:cxn ang="0">
                <a:pos x="connsiteX1" y="connsiteY1"/>
              </a:cxn>
              <a:cxn ang="0">
                <a:pos x="connsiteX2" y="connsiteY2"/>
              </a:cxn>
            </a:cxnLst>
            <a:rect l="l" t="t" r="r" b="b"/>
            <a:pathLst>
              <a:path w="133350" h="95524">
                <a:moveTo>
                  <a:pt x="0" y="95524"/>
                </a:moveTo>
                <a:cubicBezTo>
                  <a:pt x="17462" y="50280"/>
                  <a:pt x="34925" y="5036"/>
                  <a:pt x="57150" y="274"/>
                </a:cubicBezTo>
                <a:cubicBezTo>
                  <a:pt x="79375" y="-4489"/>
                  <a:pt x="119063" y="54249"/>
                  <a:pt x="133350" y="6694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0" name="Straight Connector 69"/>
          <p:cNvCxnSpPr/>
          <p:nvPr/>
        </p:nvCxnSpPr>
        <p:spPr>
          <a:xfrm flipH="1" flipV="1">
            <a:off x="7182476" y="2814936"/>
            <a:ext cx="57150" cy="33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99107" y="2876897"/>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626156" y="4472090"/>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Rectangle 80"/>
          <p:cNvSpPr/>
          <p:nvPr/>
        </p:nvSpPr>
        <p:spPr>
          <a:xfrm>
            <a:off x="6897916" y="4936234"/>
            <a:ext cx="569119" cy="30937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Rectangle 81"/>
          <p:cNvSpPr/>
          <p:nvPr/>
        </p:nvSpPr>
        <p:spPr>
          <a:xfrm>
            <a:off x="6626156" y="5448127"/>
            <a:ext cx="845940" cy="2665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Rectangle 82"/>
          <p:cNvSpPr/>
          <p:nvPr/>
        </p:nvSpPr>
        <p:spPr>
          <a:xfrm>
            <a:off x="6897916" y="6138949"/>
            <a:ext cx="1280814" cy="2382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Rectangle 83"/>
          <p:cNvSpPr/>
          <p:nvPr/>
        </p:nvSpPr>
        <p:spPr>
          <a:xfrm>
            <a:off x="3109376" y="3214965"/>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Rectangle 85"/>
          <p:cNvSpPr/>
          <p:nvPr/>
        </p:nvSpPr>
        <p:spPr>
          <a:xfrm>
            <a:off x="3116342" y="3211744"/>
            <a:ext cx="269081" cy="26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Rectangle 86"/>
          <p:cNvSpPr/>
          <p:nvPr/>
        </p:nvSpPr>
        <p:spPr>
          <a:xfrm>
            <a:off x="3395988" y="3214965"/>
            <a:ext cx="186629" cy="2665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TextBox 87"/>
          <p:cNvSpPr txBox="1"/>
          <p:nvPr/>
        </p:nvSpPr>
        <p:spPr>
          <a:xfrm>
            <a:off x="5218410" y="2677788"/>
            <a:ext cx="397866" cy="369332"/>
          </a:xfrm>
          <a:prstGeom prst="rect">
            <a:avLst/>
          </a:prstGeom>
          <a:noFill/>
        </p:spPr>
        <p:txBody>
          <a:bodyPr wrap="none" rtlCol="0">
            <a:spAutoFit/>
          </a:bodyPr>
          <a:lstStyle/>
          <a:p>
            <a:r>
              <a:rPr lang="en-US" dirty="0" err="1" smtClean="0"/>
              <a:t>Ar</a:t>
            </a:r>
            <a:endParaRPr lang="en-IN" dirty="0"/>
          </a:p>
        </p:txBody>
      </p:sp>
      <p:cxnSp>
        <p:nvCxnSpPr>
          <p:cNvPr id="91" name="Straight Connector 90"/>
          <p:cNvCxnSpPr/>
          <p:nvPr/>
        </p:nvCxnSpPr>
        <p:spPr>
          <a:xfrm flipV="1">
            <a:off x="5591622" y="2133600"/>
            <a:ext cx="0" cy="358105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066800" y="1752600"/>
            <a:ext cx="3468001" cy="369332"/>
          </a:xfrm>
          <a:prstGeom prst="rect">
            <a:avLst/>
          </a:prstGeom>
          <a:noFill/>
        </p:spPr>
        <p:txBody>
          <a:bodyPr wrap="none" rtlCol="0">
            <a:spAutoFit/>
          </a:bodyPr>
          <a:lstStyle/>
          <a:p>
            <a:r>
              <a:rPr lang="en-US" b="1" dirty="0" smtClean="0">
                <a:solidFill>
                  <a:schemeClr val="accent5"/>
                </a:solidFill>
              </a:rPr>
              <a:t>Pacemaker </a:t>
            </a:r>
            <a:r>
              <a:rPr lang="en-US" b="1" dirty="0" err="1" smtClean="0">
                <a:solidFill>
                  <a:schemeClr val="accent5"/>
                </a:solidFill>
              </a:rPr>
              <a:t>wenkeback</a:t>
            </a:r>
            <a:r>
              <a:rPr lang="en-US" b="1" dirty="0" smtClean="0">
                <a:solidFill>
                  <a:schemeClr val="accent5"/>
                </a:solidFill>
              </a:rPr>
              <a:t> ( 4:3) block</a:t>
            </a:r>
            <a:endParaRPr lang="en-IN" b="1" dirty="0">
              <a:solidFill>
                <a:schemeClr val="accent5"/>
              </a:solidFill>
            </a:endParaRPr>
          </a:p>
        </p:txBody>
      </p:sp>
    </p:spTree>
    <p:extLst>
      <p:ext uri="{BB962C8B-B14F-4D97-AF65-F5344CB8AC3E}">
        <p14:creationId xmlns:p14="http://schemas.microsoft.com/office/powerpoint/2010/main" val="398897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wipe(down)">
                                      <p:cBhvr>
                                        <p:cTn id="79" dur="500"/>
                                        <p:tgtEl>
                                          <p:spTgt spid="9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fade">
                                      <p:cBhvr>
                                        <p:cTn id="9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4" grpId="0" animBg="1"/>
      <p:bldP spid="75" grpId="0" animBg="1"/>
      <p:bldP spid="81" grpId="0" animBg="1"/>
      <p:bldP spid="82" grpId="0" animBg="1"/>
      <p:bldP spid="83" grpId="0" animBg="1"/>
      <p:bldP spid="84" grpId="0" animBg="1"/>
      <p:bldP spid="86" grpId="0" animBg="1"/>
      <p:bldP spid="87" grpId="0" animBg="1"/>
      <p:bldP spid="88" grpId="0"/>
      <p:bldP spid="9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err="1" smtClean="0"/>
              <a:t>Wenkeback</a:t>
            </a:r>
            <a:r>
              <a:rPr lang="en-US" sz="2200" dirty="0" smtClean="0"/>
              <a:t> preferred over 2: 1 block</a:t>
            </a:r>
          </a:p>
          <a:p>
            <a:r>
              <a:rPr lang="en-US" sz="2200" dirty="0" smtClean="0"/>
              <a:t>So program accordingly</a:t>
            </a:r>
            <a:endParaRPr lang="en-IN" sz="2200" dirty="0"/>
          </a:p>
        </p:txBody>
      </p:sp>
      <p:sp>
        <p:nvSpPr>
          <p:cNvPr id="4" name="Rectangle 3"/>
          <p:cNvSpPr/>
          <p:nvPr/>
        </p:nvSpPr>
        <p:spPr>
          <a:xfrm>
            <a:off x="3505200" y="2895600"/>
            <a:ext cx="16764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LRL</a:t>
            </a:r>
            <a:endParaRPr lang="en-IN" b="1" dirty="0">
              <a:solidFill>
                <a:schemeClr val="tx1"/>
              </a:solidFill>
            </a:endParaRPr>
          </a:p>
        </p:txBody>
      </p:sp>
      <p:cxnSp>
        <p:nvCxnSpPr>
          <p:cNvPr id="6" name="Straight Connector 5"/>
          <p:cNvCxnSpPr>
            <a:stCxn id="4" idx="2"/>
          </p:cNvCxnSpPr>
          <p:nvPr/>
        </p:nvCxnSpPr>
        <p:spPr>
          <a:xfrm>
            <a:off x="4343400" y="32766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05200" y="3886200"/>
            <a:ext cx="1676400" cy="304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MTR</a:t>
            </a:r>
            <a:endParaRPr lang="en-IN" b="1" dirty="0">
              <a:solidFill>
                <a:schemeClr val="tx1"/>
              </a:solidFill>
            </a:endParaRPr>
          </a:p>
        </p:txBody>
      </p:sp>
      <p:cxnSp>
        <p:nvCxnSpPr>
          <p:cNvPr id="9" name="Straight Connector 8"/>
          <p:cNvCxnSpPr>
            <a:stCxn id="7" idx="2"/>
          </p:cNvCxnSpPr>
          <p:nvPr/>
        </p:nvCxnSpPr>
        <p:spPr>
          <a:xfrm>
            <a:off x="4343400" y="41910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05200" y="4800600"/>
            <a:ext cx="1676400" cy="304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2:1 block point</a:t>
            </a:r>
            <a:endParaRPr lang="en-IN" b="1" dirty="0">
              <a:solidFill>
                <a:schemeClr val="tx1"/>
              </a:solidFill>
            </a:endParaRPr>
          </a:p>
        </p:txBody>
      </p:sp>
      <p:sp>
        <p:nvSpPr>
          <p:cNvPr id="11" name="TextBox 10"/>
          <p:cNvSpPr txBox="1"/>
          <p:nvPr/>
        </p:nvSpPr>
        <p:spPr>
          <a:xfrm>
            <a:off x="4952998" y="3396734"/>
            <a:ext cx="2667002" cy="369332"/>
          </a:xfrm>
          <a:prstGeom prst="rect">
            <a:avLst/>
          </a:prstGeom>
          <a:noFill/>
        </p:spPr>
        <p:txBody>
          <a:bodyPr wrap="square" rtlCol="0">
            <a:spAutoFit/>
          </a:bodyPr>
          <a:lstStyle/>
          <a:p>
            <a:r>
              <a:rPr lang="en-US" dirty="0" smtClean="0"/>
              <a:t>1:1 conduction</a:t>
            </a:r>
            <a:endParaRPr lang="en-IN" dirty="0"/>
          </a:p>
        </p:txBody>
      </p:sp>
      <p:sp>
        <p:nvSpPr>
          <p:cNvPr id="12" name="TextBox 11"/>
          <p:cNvSpPr txBox="1"/>
          <p:nvPr/>
        </p:nvSpPr>
        <p:spPr>
          <a:xfrm>
            <a:off x="4952998" y="4311134"/>
            <a:ext cx="1231556" cy="369332"/>
          </a:xfrm>
          <a:prstGeom prst="rect">
            <a:avLst/>
          </a:prstGeom>
          <a:noFill/>
        </p:spPr>
        <p:txBody>
          <a:bodyPr wrap="none" rtlCol="0">
            <a:spAutoFit/>
          </a:bodyPr>
          <a:lstStyle/>
          <a:p>
            <a:r>
              <a:rPr lang="en-US" dirty="0" err="1" smtClean="0"/>
              <a:t>wenkeback</a:t>
            </a:r>
            <a:endParaRPr lang="en-IN" dirty="0"/>
          </a:p>
        </p:txBody>
      </p:sp>
      <p:sp>
        <p:nvSpPr>
          <p:cNvPr id="13" name="TextBox 12"/>
          <p:cNvSpPr txBox="1"/>
          <p:nvPr/>
        </p:nvSpPr>
        <p:spPr>
          <a:xfrm>
            <a:off x="5181600" y="5301734"/>
            <a:ext cx="1032655" cy="369332"/>
          </a:xfrm>
          <a:prstGeom prst="rect">
            <a:avLst/>
          </a:prstGeom>
          <a:noFill/>
        </p:spPr>
        <p:txBody>
          <a:bodyPr wrap="none" rtlCol="0">
            <a:spAutoFit/>
          </a:bodyPr>
          <a:lstStyle/>
          <a:p>
            <a:r>
              <a:rPr lang="en-US" dirty="0" smtClean="0"/>
              <a:t>2:1 block</a:t>
            </a:r>
            <a:endParaRPr lang="en-IN" dirty="0"/>
          </a:p>
        </p:txBody>
      </p:sp>
      <p:sp>
        <p:nvSpPr>
          <p:cNvPr id="14" name="TextBox 13"/>
          <p:cNvSpPr txBox="1"/>
          <p:nvPr/>
        </p:nvSpPr>
        <p:spPr>
          <a:xfrm>
            <a:off x="533400" y="3821668"/>
            <a:ext cx="2653740" cy="369332"/>
          </a:xfrm>
          <a:prstGeom prst="rect">
            <a:avLst/>
          </a:prstGeom>
          <a:noFill/>
        </p:spPr>
        <p:txBody>
          <a:bodyPr wrap="none" rtlCol="0">
            <a:spAutoFit/>
          </a:bodyPr>
          <a:lstStyle/>
          <a:p>
            <a:r>
              <a:rPr lang="en-US" dirty="0" smtClean="0"/>
              <a:t>As the sinus rate increases</a:t>
            </a:r>
            <a:endParaRPr lang="en-IN" dirty="0"/>
          </a:p>
        </p:txBody>
      </p:sp>
      <p:sp>
        <p:nvSpPr>
          <p:cNvPr id="15" name="TextBox 14"/>
          <p:cNvSpPr txBox="1"/>
          <p:nvPr/>
        </p:nvSpPr>
        <p:spPr>
          <a:xfrm>
            <a:off x="5486400" y="4800600"/>
            <a:ext cx="1604542" cy="369332"/>
          </a:xfrm>
          <a:prstGeom prst="rect">
            <a:avLst/>
          </a:prstGeom>
          <a:noFill/>
        </p:spPr>
        <p:txBody>
          <a:bodyPr wrap="none" rtlCol="0">
            <a:spAutoFit/>
          </a:bodyPr>
          <a:lstStyle/>
          <a:p>
            <a:r>
              <a:rPr lang="en-US" dirty="0" smtClean="0"/>
              <a:t>= 60000 / TARP</a:t>
            </a:r>
            <a:endParaRPr lang="en-IN" dirty="0"/>
          </a:p>
        </p:txBody>
      </p:sp>
    </p:spTree>
    <p:extLst>
      <p:ext uri="{BB962C8B-B14F-4D97-AF65-F5344CB8AC3E}">
        <p14:creationId xmlns:p14="http://schemas.microsoft.com/office/powerpoint/2010/main" val="77824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p:bldP spid="13" grpId="0"/>
      <p:bldP spid="14"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 mediated tachycardia</a:t>
            </a:r>
            <a:endParaRPr lang="en-IN" dirty="0"/>
          </a:p>
        </p:txBody>
      </p:sp>
      <p:sp>
        <p:nvSpPr>
          <p:cNvPr id="3" name="Content Placeholder 2"/>
          <p:cNvSpPr>
            <a:spLocks noGrp="1"/>
          </p:cNvSpPr>
          <p:nvPr>
            <p:ph idx="1"/>
          </p:nvPr>
        </p:nvSpPr>
        <p:spPr/>
        <p:txBody>
          <a:bodyPr>
            <a:normAutofit/>
          </a:bodyPr>
          <a:lstStyle/>
          <a:p>
            <a:r>
              <a:rPr lang="en-US" sz="2200" dirty="0" smtClean="0"/>
              <a:t>Endless -</a:t>
            </a:r>
            <a:r>
              <a:rPr lang="en-US" sz="2200" dirty="0"/>
              <a:t>loop tachycardia </a:t>
            </a:r>
            <a:endParaRPr lang="en-US" sz="2200" dirty="0" smtClean="0"/>
          </a:p>
          <a:p>
            <a:endParaRPr lang="en-US" sz="2200" dirty="0" smtClean="0"/>
          </a:p>
          <a:p>
            <a:r>
              <a:rPr lang="en-IN" sz="2200" dirty="0" smtClean="0"/>
              <a:t>Dual -</a:t>
            </a:r>
            <a:r>
              <a:rPr lang="en-IN" sz="2200" dirty="0"/>
              <a:t>chamber </a:t>
            </a:r>
            <a:r>
              <a:rPr lang="en-IN" sz="2200" dirty="0" smtClean="0"/>
              <a:t>pacemakers</a:t>
            </a:r>
          </a:p>
          <a:p>
            <a:endParaRPr lang="en-US" sz="2200" dirty="0" smtClean="0"/>
          </a:p>
          <a:p>
            <a:r>
              <a:rPr lang="en-US" sz="2200" dirty="0" smtClean="0"/>
              <a:t>Characterized  </a:t>
            </a:r>
            <a:r>
              <a:rPr lang="en-US" sz="2200" dirty="0"/>
              <a:t>by atrial sensing followed by ventricular pacing at an upper tracking </a:t>
            </a:r>
            <a:r>
              <a:rPr lang="en-US" sz="2200" dirty="0" smtClean="0"/>
              <a:t>rate.</a:t>
            </a:r>
          </a:p>
        </p:txBody>
      </p:sp>
    </p:spTree>
    <p:extLst>
      <p:ext uri="{BB962C8B-B14F-4D97-AF65-F5344CB8AC3E}">
        <p14:creationId xmlns:p14="http://schemas.microsoft.com/office/powerpoint/2010/main" val="348071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Reentrant </a:t>
            </a:r>
            <a:r>
              <a:rPr lang="en-US" dirty="0"/>
              <a:t>circuit.</a:t>
            </a:r>
          </a:p>
          <a:p>
            <a:pPr marL="0" indent="0">
              <a:buNone/>
            </a:pPr>
            <a:r>
              <a:rPr lang="en-US" sz="2200" dirty="0"/>
              <a:t> </a:t>
            </a:r>
            <a:r>
              <a:rPr lang="en-US" sz="2200" dirty="0" smtClean="0"/>
              <a:t>        </a:t>
            </a:r>
            <a:r>
              <a:rPr lang="en-US" sz="2200" dirty="0" err="1" smtClean="0"/>
              <a:t>Antegrade</a:t>
            </a:r>
            <a:r>
              <a:rPr lang="en-US" sz="2200" dirty="0" smtClean="0"/>
              <a:t> limb - Pacemaker</a:t>
            </a:r>
          </a:p>
          <a:p>
            <a:pPr marL="0" indent="0">
              <a:buNone/>
            </a:pPr>
            <a:r>
              <a:rPr lang="en-US" sz="2200" dirty="0"/>
              <a:t> </a:t>
            </a:r>
            <a:r>
              <a:rPr lang="en-US" sz="2200" dirty="0" smtClean="0"/>
              <a:t>        Retrograde </a:t>
            </a:r>
            <a:r>
              <a:rPr lang="en-US" sz="2200" dirty="0"/>
              <a:t>limb</a:t>
            </a:r>
            <a:r>
              <a:rPr lang="en-US" sz="2200" dirty="0" smtClean="0"/>
              <a:t>  -  AV </a:t>
            </a:r>
            <a:r>
              <a:rPr lang="en-US" sz="2200" dirty="0"/>
              <a:t>node </a:t>
            </a:r>
            <a:r>
              <a:rPr lang="en-US" sz="2200" dirty="0" smtClean="0"/>
              <a:t>/ accessory pathway  -</a:t>
            </a:r>
            <a:endParaRPr lang="en-US" sz="2200" dirty="0"/>
          </a:p>
          <a:p>
            <a:pPr marL="0" indent="0">
              <a:buNone/>
            </a:pPr>
            <a:endParaRPr lang="en-US" dirty="0" smtClean="0"/>
          </a:p>
          <a:p>
            <a:pPr marL="0" indent="0">
              <a:buNone/>
            </a:pPr>
            <a:r>
              <a:rPr lang="en-US" sz="2200" dirty="0" smtClean="0"/>
              <a:t>Retrograde </a:t>
            </a:r>
            <a:r>
              <a:rPr lang="en-US" sz="2200" dirty="0"/>
              <a:t>P wave produced by </a:t>
            </a:r>
            <a:r>
              <a:rPr lang="en-US" sz="2200" dirty="0" smtClean="0"/>
              <a:t>PVC is </a:t>
            </a:r>
            <a:r>
              <a:rPr lang="en-US" sz="2200" dirty="0"/>
              <a:t>sensed by a pacemaker when it falls beyond the </a:t>
            </a:r>
            <a:r>
              <a:rPr lang="en-US" sz="2200" b="1" dirty="0"/>
              <a:t>PVARP</a:t>
            </a:r>
          </a:p>
          <a:p>
            <a:endParaRPr lang="en-IN" dirty="0"/>
          </a:p>
        </p:txBody>
      </p:sp>
    </p:spTree>
    <p:extLst>
      <p:ext uri="{BB962C8B-B14F-4D97-AF65-F5344CB8AC3E}">
        <p14:creationId xmlns:p14="http://schemas.microsoft.com/office/powerpoint/2010/main" val="141303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70" y="152400"/>
            <a:ext cx="9103430" cy="6553200"/>
          </a:xfrm>
        </p:spPr>
      </p:pic>
    </p:spTree>
    <p:extLst>
      <p:ext uri="{BB962C8B-B14F-4D97-AF65-F5344CB8AC3E}">
        <p14:creationId xmlns:p14="http://schemas.microsoft.com/office/powerpoint/2010/main" val="287609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500" dirty="0"/>
              <a:t>Rate Response / rate-adaptive pacing</a:t>
            </a:r>
          </a:p>
        </p:txBody>
      </p:sp>
      <p:sp>
        <p:nvSpPr>
          <p:cNvPr id="3" name="Content Placeholder 2"/>
          <p:cNvSpPr>
            <a:spLocks noGrp="1"/>
          </p:cNvSpPr>
          <p:nvPr>
            <p:ph idx="1"/>
          </p:nvPr>
        </p:nvSpPr>
        <p:spPr/>
        <p:txBody>
          <a:bodyPr/>
          <a:lstStyle/>
          <a:p>
            <a:r>
              <a:rPr lang="en-US" sz="2200" dirty="0" smtClean="0"/>
              <a:t>Pacing  </a:t>
            </a:r>
            <a:r>
              <a:rPr lang="en-US" sz="2200" dirty="0"/>
              <a:t>rate </a:t>
            </a:r>
            <a:r>
              <a:rPr lang="en-US" sz="2200" dirty="0" smtClean="0">
                <a:sym typeface="Wingdings" pitchFamily="2" charset="2"/>
              </a:rPr>
              <a:t></a:t>
            </a:r>
            <a:r>
              <a:rPr lang="en-US" sz="2200" dirty="0" smtClean="0"/>
              <a:t>response </a:t>
            </a:r>
            <a:r>
              <a:rPr lang="en-US" sz="2200" dirty="0"/>
              <a:t>to physical, mental, </a:t>
            </a:r>
            <a:r>
              <a:rPr lang="en-US" sz="2200" dirty="0" smtClean="0"/>
              <a:t> </a:t>
            </a:r>
            <a:r>
              <a:rPr lang="en-US" sz="2200" dirty="0"/>
              <a:t>emotional </a:t>
            </a:r>
            <a:r>
              <a:rPr lang="en-US" sz="2200" dirty="0" smtClean="0"/>
              <a:t>exertion</a:t>
            </a:r>
          </a:p>
          <a:p>
            <a:endParaRPr lang="en-US" sz="2200" dirty="0" smtClean="0"/>
          </a:p>
          <a:p>
            <a:r>
              <a:rPr lang="en-US" sz="2200" dirty="0" smtClean="0"/>
              <a:t>Improves  </a:t>
            </a:r>
            <a:r>
              <a:rPr lang="en-US" sz="2200" dirty="0"/>
              <a:t>exercise capacity in patients with </a:t>
            </a:r>
            <a:r>
              <a:rPr lang="en-US" sz="2200" dirty="0" err="1"/>
              <a:t>chronotropic</a:t>
            </a:r>
            <a:r>
              <a:rPr lang="en-US" sz="2200" dirty="0"/>
              <a:t> </a:t>
            </a:r>
            <a:r>
              <a:rPr lang="en-US" sz="2200" dirty="0" smtClean="0"/>
              <a:t>incompetence</a:t>
            </a:r>
          </a:p>
          <a:p>
            <a:endParaRPr lang="en-US" sz="2200" dirty="0" smtClean="0"/>
          </a:p>
          <a:p>
            <a:r>
              <a:rPr lang="en-IN" sz="2200" dirty="0" smtClean="0"/>
              <a:t>Sensors- A</a:t>
            </a:r>
            <a:r>
              <a:rPr lang="en-US" sz="2200" dirty="0" err="1" smtClean="0"/>
              <a:t>ccelerometer</a:t>
            </a:r>
            <a:r>
              <a:rPr lang="en-US" sz="2200" dirty="0" smtClean="0"/>
              <a:t> (mc) </a:t>
            </a:r>
            <a:r>
              <a:rPr lang="en-US" sz="2200" dirty="0" smtClean="0">
                <a:sym typeface="Wingdings" pitchFamily="2" charset="2"/>
              </a:rPr>
              <a:t></a:t>
            </a:r>
            <a:r>
              <a:rPr lang="en-US" sz="2200" dirty="0" smtClean="0"/>
              <a:t> </a:t>
            </a:r>
            <a:r>
              <a:rPr lang="en-US" sz="2200" dirty="0"/>
              <a:t>physical </a:t>
            </a:r>
            <a:r>
              <a:rPr lang="en-US" sz="2200" dirty="0" smtClean="0"/>
              <a:t>motion</a:t>
            </a:r>
          </a:p>
          <a:p>
            <a:endParaRPr lang="en-US" sz="2200" dirty="0" smtClean="0"/>
          </a:p>
          <a:p>
            <a:pPr marL="0" indent="0">
              <a:buNone/>
            </a:pPr>
            <a:r>
              <a:rPr lang="en-US" sz="2200" dirty="0"/>
              <a:t> </a:t>
            </a:r>
            <a:r>
              <a:rPr lang="en-US" sz="2200" dirty="0" smtClean="0"/>
              <a:t>                 </a:t>
            </a:r>
            <a:r>
              <a:rPr lang="en-IN" sz="2200" dirty="0" smtClean="0"/>
              <a:t>Physiological sensors</a:t>
            </a:r>
            <a:r>
              <a:rPr lang="en-IN" sz="2200" dirty="0" smtClean="0">
                <a:sym typeface="Wingdings" pitchFamily="2" charset="2"/>
              </a:rPr>
              <a:t></a:t>
            </a:r>
            <a:r>
              <a:rPr lang="en-IN" sz="2200" dirty="0"/>
              <a:t> minute ventilation, cardiac contractility, blood </a:t>
            </a:r>
            <a:r>
              <a:rPr lang="en-IN" sz="2200" dirty="0" smtClean="0"/>
              <a:t>temperature, </a:t>
            </a:r>
            <a:r>
              <a:rPr lang="en-IN" sz="2200" dirty="0" err="1" smtClean="0"/>
              <a:t>Ph</a:t>
            </a:r>
            <a:r>
              <a:rPr lang="en-IN" sz="2200" dirty="0" smtClean="0"/>
              <a:t>,  </a:t>
            </a:r>
            <a:r>
              <a:rPr lang="en-IN" sz="2200" dirty="0"/>
              <a:t>or volume changes</a:t>
            </a:r>
            <a:endParaRPr lang="en-IN" sz="2200" dirty="0" smtClean="0"/>
          </a:p>
          <a:p>
            <a:endParaRPr lang="en-IN" dirty="0"/>
          </a:p>
        </p:txBody>
      </p:sp>
    </p:spTree>
    <p:extLst>
      <p:ext uri="{BB962C8B-B14F-4D97-AF65-F5344CB8AC3E}">
        <p14:creationId xmlns:p14="http://schemas.microsoft.com/office/powerpoint/2010/main" val="136048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625"/>
            <a:ext cx="8229600" cy="86975"/>
          </a:xfrm>
        </p:spPr>
        <p:txBody>
          <a:bodyPr>
            <a:normAutofit fontScale="90000"/>
          </a:bodyPr>
          <a:lstStyle/>
          <a:p>
            <a:endParaRPr lang="en-IN"/>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33" t="36366" r="40535" b="37370"/>
          <a:stretch/>
        </p:blipFill>
        <p:spPr>
          <a:xfrm>
            <a:off x="1828800" y="1828800"/>
            <a:ext cx="5257800" cy="1524000"/>
          </a:xfrm>
        </p:spPr>
      </p:pic>
      <p:sp>
        <p:nvSpPr>
          <p:cNvPr id="5" name="TextBox 4"/>
          <p:cNvSpPr txBox="1"/>
          <p:nvPr/>
        </p:nvSpPr>
        <p:spPr>
          <a:xfrm>
            <a:off x="3505200" y="2787134"/>
            <a:ext cx="685800" cy="369332"/>
          </a:xfrm>
          <a:prstGeom prst="rect">
            <a:avLst/>
          </a:prstGeom>
          <a:solidFill>
            <a:schemeClr val="tx1">
              <a:lumMod val="50000"/>
              <a:lumOff val="50000"/>
            </a:schemeClr>
          </a:solidFill>
        </p:spPr>
        <p:txBody>
          <a:bodyPr wrap="square" rtlCol="0">
            <a:spAutoFit/>
          </a:bodyPr>
          <a:lstStyle/>
          <a:p>
            <a:r>
              <a:rPr lang="en-US" dirty="0" smtClean="0"/>
              <a:t>PVC</a:t>
            </a:r>
            <a:endParaRPr lang="en-IN" dirty="0"/>
          </a:p>
        </p:txBody>
      </p:sp>
      <p:sp>
        <p:nvSpPr>
          <p:cNvPr id="6" name="TextBox 5"/>
          <p:cNvSpPr txBox="1"/>
          <p:nvPr/>
        </p:nvSpPr>
        <p:spPr>
          <a:xfrm>
            <a:off x="3520440" y="1143000"/>
            <a:ext cx="1552348" cy="307777"/>
          </a:xfrm>
          <a:prstGeom prst="rect">
            <a:avLst/>
          </a:prstGeom>
          <a:solidFill>
            <a:schemeClr val="bg2"/>
          </a:solidFill>
        </p:spPr>
        <p:txBody>
          <a:bodyPr wrap="none" rtlCol="0">
            <a:spAutoFit/>
          </a:bodyPr>
          <a:lstStyle/>
          <a:p>
            <a:r>
              <a:rPr lang="en-US" sz="1400" dirty="0" smtClean="0"/>
              <a:t>Retrograde p wave</a:t>
            </a:r>
            <a:endParaRPr lang="en-IN" sz="1400" dirty="0"/>
          </a:p>
        </p:txBody>
      </p:sp>
      <p:cxnSp>
        <p:nvCxnSpPr>
          <p:cNvPr id="8" name="Straight Arrow Connector 7"/>
          <p:cNvCxnSpPr/>
          <p:nvPr/>
        </p:nvCxnSpPr>
        <p:spPr>
          <a:xfrm>
            <a:off x="4296614" y="1450777"/>
            <a:ext cx="0" cy="6066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91000" y="33528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solidFill>
                <a:schemeClr val="tx1"/>
              </a:solidFill>
            </a:endParaRPr>
          </a:p>
        </p:txBody>
      </p:sp>
      <p:sp>
        <p:nvSpPr>
          <p:cNvPr id="10" name="TextBox 9"/>
          <p:cNvSpPr txBox="1"/>
          <p:nvPr/>
        </p:nvSpPr>
        <p:spPr>
          <a:xfrm>
            <a:off x="4123820" y="3581400"/>
            <a:ext cx="439159" cy="369332"/>
          </a:xfrm>
          <a:prstGeom prst="rect">
            <a:avLst/>
          </a:prstGeom>
          <a:noFill/>
        </p:spPr>
        <p:txBody>
          <a:bodyPr wrap="none" rtlCol="0">
            <a:spAutoFit/>
          </a:bodyPr>
          <a:lstStyle/>
          <a:p>
            <a:r>
              <a:rPr lang="en-US" dirty="0" smtClean="0"/>
              <a:t>AV</a:t>
            </a:r>
            <a:endParaRPr lang="en-IN" dirty="0"/>
          </a:p>
        </p:txBody>
      </p:sp>
      <p:sp>
        <p:nvSpPr>
          <p:cNvPr id="11" name="Rectangle 10"/>
          <p:cNvSpPr/>
          <p:nvPr/>
        </p:nvSpPr>
        <p:spPr>
          <a:xfrm>
            <a:off x="4495800" y="3352800"/>
            <a:ext cx="576988"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retro</a:t>
            </a:r>
            <a:endParaRPr lang="en-IN" sz="1400" b="1" dirty="0">
              <a:solidFill>
                <a:schemeClr val="tx1"/>
              </a:solidFill>
            </a:endParaRPr>
          </a:p>
        </p:txBody>
      </p:sp>
      <p:sp>
        <p:nvSpPr>
          <p:cNvPr id="12" name="Rectangle 11"/>
          <p:cNvSpPr/>
          <p:nvPr/>
        </p:nvSpPr>
        <p:spPr>
          <a:xfrm>
            <a:off x="5072788" y="3352800"/>
            <a:ext cx="33741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410200" y="3352800"/>
            <a:ext cx="5334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943600" y="33528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248400" y="3352800"/>
            <a:ext cx="609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1022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animBg="1"/>
      <p:bldP spid="12" grpId="0" animBg="1"/>
      <p:bldP spid="1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smtClean="0"/>
              <a:t>Requirements</a:t>
            </a:r>
          </a:p>
          <a:p>
            <a:pPr marL="0" indent="0">
              <a:buNone/>
            </a:pPr>
            <a:endParaRPr lang="en-US" sz="2200" dirty="0" smtClean="0"/>
          </a:p>
          <a:p>
            <a:pPr marL="0" indent="0">
              <a:lnSpc>
                <a:spcPct val="150000"/>
              </a:lnSpc>
              <a:buNone/>
            </a:pPr>
            <a:r>
              <a:rPr lang="en-US" sz="2200" dirty="0" smtClean="0"/>
              <a:t>-loss of AV synchrony</a:t>
            </a:r>
            <a:endParaRPr lang="en-US" sz="2200" dirty="0" smtClean="0">
              <a:sym typeface="Wingdings" pitchFamily="2" charset="2"/>
            </a:endParaRPr>
          </a:p>
          <a:p>
            <a:pPr marL="0" indent="0">
              <a:lnSpc>
                <a:spcPct val="150000"/>
              </a:lnSpc>
              <a:buNone/>
            </a:pPr>
            <a:r>
              <a:rPr lang="en-US" sz="2200" dirty="0" smtClean="0">
                <a:sym typeface="Wingdings" pitchFamily="2" charset="2"/>
              </a:rPr>
              <a:t>- V-A R</a:t>
            </a:r>
            <a:r>
              <a:rPr lang="en-US" sz="2200" dirty="0" smtClean="0"/>
              <a:t>etrograde </a:t>
            </a:r>
            <a:r>
              <a:rPr lang="en-US" sz="2200" dirty="0"/>
              <a:t>conduction </a:t>
            </a:r>
            <a:r>
              <a:rPr lang="en-US" sz="2200" dirty="0" smtClean="0">
                <a:sym typeface="Wingdings" pitchFamily="2" charset="2"/>
              </a:rPr>
              <a:t> </a:t>
            </a:r>
            <a:r>
              <a:rPr lang="en-US" sz="2200" dirty="0" smtClean="0"/>
              <a:t>AV </a:t>
            </a:r>
            <a:r>
              <a:rPr lang="en-US" sz="2200" dirty="0"/>
              <a:t>node or an accessory pathway.</a:t>
            </a:r>
          </a:p>
          <a:p>
            <a:pPr marL="0" indent="0">
              <a:lnSpc>
                <a:spcPct val="150000"/>
              </a:lnSpc>
              <a:buNone/>
            </a:pPr>
            <a:r>
              <a:rPr lang="en-US" sz="2200" dirty="0" smtClean="0"/>
              <a:t>- V-A conduction &gt; programmed PVARP</a:t>
            </a:r>
            <a:endParaRPr lang="en-IN" sz="2200" dirty="0"/>
          </a:p>
        </p:txBody>
      </p:sp>
    </p:spTree>
    <p:extLst>
      <p:ext uri="{BB962C8B-B14F-4D97-AF65-F5344CB8AC3E}">
        <p14:creationId xmlns:p14="http://schemas.microsoft.com/office/powerpoint/2010/main" val="331417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Loss of AV synchrony</a:t>
            </a:r>
          </a:p>
          <a:p>
            <a:pPr marL="0" indent="0">
              <a:lnSpc>
                <a:spcPct val="150000"/>
              </a:lnSpc>
              <a:buNone/>
            </a:pPr>
            <a:r>
              <a:rPr lang="en-US" sz="2200" dirty="0"/>
              <a:t> </a:t>
            </a:r>
            <a:r>
              <a:rPr lang="en-US" sz="2200" dirty="0" smtClean="0"/>
              <a:t>              PVC</a:t>
            </a:r>
          </a:p>
          <a:p>
            <a:pPr marL="0" indent="0">
              <a:lnSpc>
                <a:spcPct val="150000"/>
              </a:lnSpc>
              <a:buNone/>
            </a:pPr>
            <a:r>
              <a:rPr lang="en-US" sz="2200" dirty="0"/>
              <a:t> </a:t>
            </a:r>
            <a:r>
              <a:rPr lang="en-US" sz="2200" dirty="0" smtClean="0"/>
              <a:t>              loss of atrial capture</a:t>
            </a:r>
          </a:p>
          <a:p>
            <a:pPr marL="0" indent="0">
              <a:lnSpc>
                <a:spcPct val="150000"/>
              </a:lnSpc>
              <a:buNone/>
            </a:pPr>
            <a:r>
              <a:rPr lang="en-US" sz="2200" dirty="0"/>
              <a:t> </a:t>
            </a:r>
            <a:r>
              <a:rPr lang="en-US" sz="2200" dirty="0" smtClean="0"/>
              <a:t>              </a:t>
            </a:r>
            <a:r>
              <a:rPr lang="en-US" sz="2200" dirty="0" err="1" smtClean="0"/>
              <a:t>oversensed</a:t>
            </a:r>
            <a:r>
              <a:rPr lang="en-US" sz="2200" dirty="0" smtClean="0"/>
              <a:t> / </a:t>
            </a:r>
            <a:r>
              <a:rPr lang="en-US" sz="2200" dirty="0" err="1" smtClean="0"/>
              <a:t>undersensed</a:t>
            </a:r>
            <a:r>
              <a:rPr lang="en-US" sz="2200" dirty="0" smtClean="0"/>
              <a:t> p wave</a:t>
            </a:r>
          </a:p>
          <a:p>
            <a:pPr marL="0" indent="0">
              <a:lnSpc>
                <a:spcPct val="150000"/>
              </a:lnSpc>
              <a:buNone/>
            </a:pPr>
            <a:r>
              <a:rPr lang="en-US" sz="2200" dirty="0"/>
              <a:t> </a:t>
            </a:r>
            <a:r>
              <a:rPr lang="en-US" sz="2200" dirty="0" smtClean="0"/>
              <a:t>              magnet application / removal</a:t>
            </a:r>
          </a:p>
          <a:p>
            <a:pPr marL="0" indent="0">
              <a:lnSpc>
                <a:spcPct val="150000"/>
              </a:lnSpc>
              <a:buNone/>
            </a:pPr>
            <a:r>
              <a:rPr lang="en-US" sz="2200" dirty="0"/>
              <a:t> </a:t>
            </a:r>
            <a:r>
              <a:rPr lang="en-US" sz="2200" dirty="0" smtClean="0"/>
              <a:t>              electromagnetic interference</a:t>
            </a:r>
            <a:endParaRPr lang="en-IN" sz="2200" dirty="0"/>
          </a:p>
        </p:txBody>
      </p:sp>
    </p:spTree>
    <p:extLst>
      <p:ext uri="{BB962C8B-B14F-4D97-AF65-F5344CB8AC3E}">
        <p14:creationId xmlns:p14="http://schemas.microsoft.com/office/powerpoint/2010/main" val="56356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Acute termination – magnet application </a:t>
            </a:r>
          </a:p>
          <a:p>
            <a:endParaRPr lang="en-US" sz="2200" dirty="0" smtClean="0"/>
          </a:p>
          <a:p>
            <a:r>
              <a:rPr lang="en-US" sz="2200" dirty="0" smtClean="0"/>
              <a:t>Definite management- </a:t>
            </a:r>
          </a:p>
          <a:p>
            <a:pPr marL="0" indent="0">
              <a:buNone/>
            </a:pPr>
            <a:r>
              <a:rPr lang="en-US" sz="2200" dirty="0"/>
              <a:t> </a:t>
            </a:r>
            <a:r>
              <a:rPr lang="en-US" sz="2200" dirty="0" smtClean="0"/>
              <a:t>    program PVARP &gt; retrograde conduction time</a:t>
            </a:r>
            <a:endParaRPr lang="en-IN" sz="2200" dirty="0"/>
          </a:p>
        </p:txBody>
      </p:sp>
    </p:spTree>
    <p:extLst>
      <p:ext uri="{BB962C8B-B14F-4D97-AF65-F5344CB8AC3E}">
        <p14:creationId xmlns:p14="http://schemas.microsoft.com/office/powerpoint/2010/main" val="225977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625"/>
            <a:ext cx="8229600" cy="86975"/>
          </a:xfrm>
        </p:spPr>
        <p:txBody>
          <a:bodyPr>
            <a:normAutofit fontScale="90000"/>
          </a:bodyPr>
          <a:lstStyle/>
          <a:p>
            <a:endParaRPr lang="en-IN"/>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33" t="36366" r="40535" b="37370"/>
          <a:stretch/>
        </p:blipFill>
        <p:spPr>
          <a:xfrm>
            <a:off x="-15240" y="1447800"/>
            <a:ext cx="7162800" cy="1524000"/>
          </a:xfrm>
        </p:spPr>
      </p:pic>
      <p:sp>
        <p:nvSpPr>
          <p:cNvPr id="3" name="Rectangle 2"/>
          <p:cNvSpPr/>
          <p:nvPr/>
        </p:nvSpPr>
        <p:spPr>
          <a:xfrm>
            <a:off x="5638800" y="3048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16" name="Rectangle 15"/>
          <p:cNvSpPr/>
          <p:nvPr/>
        </p:nvSpPr>
        <p:spPr>
          <a:xfrm>
            <a:off x="6019800" y="3048000"/>
            <a:ext cx="609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 name="TextBox 16"/>
          <p:cNvSpPr txBox="1"/>
          <p:nvPr/>
        </p:nvSpPr>
        <p:spPr>
          <a:xfrm>
            <a:off x="5638800" y="3537466"/>
            <a:ext cx="439159" cy="369332"/>
          </a:xfrm>
          <a:prstGeom prst="rect">
            <a:avLst/>
          </a:prstGeom>
          <a:noFill/>
        </p:spPr>
        <p:txBody>
          <a:bodyPr wrap="none" rtlCol="0">
            <a:spAutoFit/>
          </a:bodyPr>
          <a:lstStyle/>
          <a:p>
            <a:r>
              <a:rPr lang="en-US" dirty="0" smtClean="0"/>
              <a:t>AV</a:t>
            </a:r>
            <a:endParaRPr lang="en-IN" dirty="0"/>
          </a:p>
        </p:txBody>
      </p:sp>
      <p:sp>
        <p:nvSpPr>
          <p:cNvPr id="18" name="TextBox 17"/>
          <p:cNvSpPr txBox="1"/>
          <p:nvPr/>
        </p:nvSpPr>
        <p:spPr>
          <a:xfrm>
            <a:off x="5864840" y="3276600"/>
            <a:ext cx="799451" cy="646331"/>
          </a:xfrm>
          <a:prstGeom prst="rect">
            <a:avLst/>
          </a:prstGeom>
          <a:noFill/>
        </p:spPr>
        <p:txBody>
          <a:bodyPr wrap="none" rtlCol="0">
            <a:spAutoFit/>
          </a:bodyPr>
          <a:lstStyle/>
          <a:p>
            <a:r>
              <a:rPr lang="en-US" dirty="0"/>
              <a:t>PVARP</a:t>
            </a:r>
            <a:endParaRPr lang="en-IN" dirty="0"/>
          </a:p>
          <a:p>
            <a:endParaRPr lang="en-IN" dirty="0"/>
          </a:p>
        </p:txBody>
      </p:sp>
      <p:sp>
        <p:nvSpPr>
          <p:cNvPr id="19" name="Rectangle 18"/>
          <p:cNvSpPr/>
          <p:nvPr/>
        </p:nvSpPr>
        <p:spPr>
          <a:xfrm>
            <a:off x="6629400" y="3048000"/>
            <a:ext cx="3048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 name="Straight Connector 20"/>
          <p:cNvCxnSpPr>
            <a:endCxn id="16" idx="1"/>
          </p:cNvCxnSpPr>
          <p:nvPr/>
        </p:nvCxnSpPr>
        <p:spPr>
          <a:xfrm>
            <a:off x="6019800" y="1371600"/>
            <a:ext cx="0" cy="17907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1295400"/>
            <a:ext cx="0" cy="1981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77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8" grpId="0"/>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smtClean="0"/>
              <a:t>Programming features</a:t>
            </a:r>
          </a:p>
          <a:p>
            <a:pPr marL="0" indent="0">
              <a:buNone/>
            </a:pPr>
            <a:endParaRPr lang="en-US" sz="2200" dirty="0" smtClean="0"/>
          </a:p>
          <a:p>
            <a:r>
              <a:rPr lang="en-US" sz="2200" b="1" dirty="0"/>
              <a:t>adaptive PVARP </a:t>
            </a:r>
            <a:r>
              <a:rPr lang="en-US" sz="2200" dirty="0"/>
              <a:t>in pacemakers with rate </a:t>
            </a:r>
            <a:r>
              <a:rPr lang="en-US" sz="2200" dirty="0" smtClean="0"/>
              <a:t>response</a:t>
            </a:r>
            <a:r>
              <a:rPr lang="en-US" sz="2200" dirty="0" smtClean="0">
                <a:sym typeface="Wingdings" pitchFamily="2" charset="2"/>
              </a:rPr>
              <a:t></a:t>
            </a:r>
            <a:r>
              <a:rPr lang="en-US" sz="2200" dirty="0" smtClean="0"/>
              <a:t> automatically prolongs the </a:t>
            </a:r>
            <a:r>
              <a:rPr lang="en-US" sz="2200" dirty="0"/>
              <a:t>PVARP after </a:t>
            </a:r>
            <a:r>
              <a:rPr lang="en-US" sz="2200" dirty="0" smtClean="0"/>
              <a:t>a PVC </a:t>
            </a:r>
          </a:p>
          <a:p>
            <a:endParaRPr lang="en-US" sz="2200" dirty="0" smtClean="0"/>
          </a:p>
          <a:p>
            <a:r>
              <a:rPr lang="en-US" sz="2200" dirty="0"/>
              <a:t>D</a:t>
            </a:r>
            <a:r>
              <a:rPr lang="en-US" sz="2200" dirty="0" smtClean="0"/>
              <a:t>ropping </a:t>
            </a:r>
            <a:r>
              <a:rPr lang="en-US" sz="2200" dirty="0"/>
              <a:t>a ventricular paced beat after the pacemaker had been pacing at the maximum tracking rate for a specific period of </a:t>
            </a:r>
            <a:r>
              <a:rPr lang="en-US" sz="2200" dirty="0" smtClean="0"/>
              <a:t>time</a:t>
            </a:r>
            <a:endParaRPr lang="en-IN" sz="2200" dirty="0"/>
          </a:p>
        </p:txBody>
      </p:sp>
    </p:spTree>
    <p:extLst>
      <p:ext uri="{BB962C8B-B14F-4D97-AF65-F5344CB8AC3E}">
        <p14:creationId xmlns:p14="http://schemas.microsoft.com/office/powerpoint/2010/main" val="410872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a:t>Dynamic PVARP</a:t>
            </a:r>
          </a:p>
        </p:txBody>
      </p:sp>
      <p:sp>
        <p:nvSpPr>
          <p:cNvPr id="3" name="Content Placeholder 2"/>
          <p:cNvSpPr>
            <a:spLocks noGrp="1"/>
          </p:cNvSpPr>
          <p:nvPr>
            <p:ph idx="1"/>
          </p:nvPr>
        </p:nvSpPr>
        <p:spPr/>
        <p:txBody>
          <a:bodyPr>
            <a:normAutofit/>
          </a:bodyPr>
          <a:lstStyle/>
          <a:p>
            <a:r>
              <a:rPr lang="en-US" sz="2200" dirty="0" smtClean="0"/>
              <a:t>PVARP-varies based </a:t>
            </a:r>
            <a:r>
              <a:rPr lang="en-US" sz="2200" dirty="0"/>
              <a:t>on the mean atrial </a:t>
            </a:r>
            <a:r>
              <a:rPr lang="en-US" sz="2200" dirty="0" smtClean="0"/>
              <a:t>rate</a:t>
            </a:r>
          </a:p>
          <a:p>
            <a:r>
              <a:rPr lang="en-US" sz="2200" dirty="0" smtClean="0"/>
              <a:t>Adaptive setting</a:t>
            </a:r>
          </a:p>
          <a:p>
            <a:endParaRPr lang="en-US" sz="2200" dirty="0"/>
          </a:p>
          <a:p>
            <a:endParaRPr lang="en-US" sz="2200" dirty="0" smtClean="0"/>
          </a:p>
          <a:p>
            <a:pPr marL="0" indent="0">
              <a:buNone/>
            </a:pPr>
            <a:r>
              <a:rPr lang="en-US" sz="2200" dirty="0" smtClean="0"/>
              <a:t>Tracking </a:t>
            </a:r>
            <a:r>
              <a:rPr lang="en-US" sz="2200" dirty="0"/>
              <a:t>pacing modes (DDDR, DDD, VDD</a:t>
            </a:r>
            <a:r>
              <a:rPr lang="en-US" sz="2200" dirty="0" smtClean="0"/>
              <a:t>)</a:t>
            </a:r>
          </a:p>
          <a:p>
            <a:pPr>
              <a:buFont typeface="Wingdings" pitchFamily="2" charset="2"/>
              <a:buChar char="Ø"/>
            </a:pPr>
            <a:r>
              <a:rPr lang="en-US" sz="2200" dirty="0" smtClean="0"/>
              <a:t> PVARP </a:t>
            </a:r>
            <a:r>
              <a:rPr lang="en-US" sz="2200" dirty="0"/>
              <a:t>is extended during lower heart rates in order to protect against pacemaker-mediated </a:t>
            </a:r>
            <a:r>
              <a:rPr lang="en-US" sz="2200" dirty="0" smtClean="0"/>
              <a:t>tachycardia</a:t>
            </a:r>
          </a:p>
          <a:p>
            <a:pPr>
              <a:buFont typeface="Wingdings" pitchFamily="2" charset="2"/>
              <a:buChar char="Ø"/>
            </a:pPr>
            <a:endParaRPr lang="en-US" sz="2200" dirty="0" smtClean="0"/>
          </a:p>
          <a:p>
            <a:pPr>
              <a:buFont typeface="Wingdings" pitchFamily="2" charset="2"/>
              <a:buChar char="Ø"/>
            </a:pPr>
            <a:r>
              <a:rPr lang="en-US" sz="2200" dirty="0" smtClean="0"/>
              <a:t>Shortened </a:t>
            </a:r>
            <a:r>
              <a:rPr lang="en-US" sz="2200" dirty="0"/>
              <a:t>at higher rates to allow P-synchronous ventricular pacing at faster </a:t>
            </a:r>
            <a:r>
              <a:rPr lang="en-US" sz="2200" dirty="0" smtClean="0"/>
              <a:t>rates</a:t>
            </a:r>
            <a:r>
              <a:rPr lang="en-US" sz="2200" dirty="0"/>
              <a:t> </a:t>
            </a:r>
            <a:r>
              <a:rPr lang="en-US" sz="2200" dirty="0" smtClean="0"/>
              <a:t>;   provides </a:t>
            </a:r>
            <a:r>
              <a:rPr lang="en-US" sz="2200" dirty="0"/>
              <a:t>a higher 2:1 block rate</a:t>
            </a:r>
            <a:endParaRPr lang="en-US" sz="2200" dirty="0" smtClean="0"/>
          </a:p>
          <a:p>
            <a:endParaRPr lang="en-US" sz="2200" dirty="0" smtClean="0"/>
          </a:p>
        </p:txBody>
      </p:sp>
    </p:spTree>
    <p:extLst>
      <p:ext uri="{BB962C8B-B14F-4D97-AF65-F5344CB8AC3E}">
        <p14:creationId xmlns:p14="http://schemas.microsoft.com/office/powerpoint/2010/main" val="272956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a:t>N</a:t>
            </a:r>
            <a:r>
              <a:rPr lang="en-US" sz="2200" dirty="0" smtClean="0"/>
              <a:t>on-tracking </a:t>
            </a:r>
            <a:r>
              <a:rPr lang="en-US" sz="2200" dirty="0"/>
              <a:t>pacing modes (DDI, DDIR</a:t>
            </a:r>
            <a:r>
              <a:rPr lang="en-US" sz="2200" dirty="0" smtClean="0"/>
              <a:t>)</a:t>
            </a:r>
          </a:p>
          <a:p>
            <a:endParaRPr lang="en-US" sz="2200" dirty="0"/>
          </a:p>
          <a:p>
            <a:r>
              <a:rPr lang="en-US" sz="2200" dirty="0" smtClean="0"/>
              <a:t> </a:t>
            </a:r>
            <a:r>
              <a:rPr lang="en-US" sz="2200" dirty="0"/>
              <a:t>PVARP is extended to promote AV synchrony at a low pacing rate </a:t>
            </a:r>
          </a:p>
          <a:p>
            <a:endParaRPr lang="en-US" sz="2200" dirty="0" smtClean="0"/>
          </a:p>
          <a:p>
            <a:r>
              <a:rPr lang="en-US" sz="2200" dirty="0" smtClean="0"/>
              <a:t>shortened to </a:t>
            </a:r>
            <a:r>
              <a:rPr lang="en-US" sz="2200" dirty="0"/>
              <a:t>prevent atrial competitive pacing at a high pacing rate</a:t>
            </a:r>
            <a:endParaRPr lang="en-IN" sz="2200" dirty="0"/>
          </a:p>
          <a:p>
            <a:endParaRPr lang="en-IN" sz="2200" dirty="0"/>
          </a:p>
        </p:txBody>
      </p:sp>
    </p:spTree>
    <p:extLst>
      <p:ext uri="{BB962C8B-B14F-4D97-AF65-F5344CB8AC3E}">
        <p14:creationId xmlns:p14="http://schemas.microsoft.com/office/powerpoint/2010/main" val="269500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500" dirty="0"/>
              <a:t>Competition and fusion</a:t>
            </a:r>
          </a:p>
        </p:txBody>
      </p:sp>
      <p:sp>
        <p:nvSpPr>
          <p:cNvPr id="3" name="Content Placeholder 2"/>
          <p:cNvSpPr>
            <a:spLocks noGrp="1"/>
          </p:cNvSpPr>
          <p:nvPr>
            <p:ph idx="1"/>
          </p:nvPr>
        </p:nvSpPr>
        <p:spPr/>
        <p:txBody>
          <a:bodyPr>
            <a:normAutofit/>
          </a:bodyPr>
          <a:lstStyle/>
          <a:p>
            <a:endParaRPr lang="en-US" sz="2200" dirty="0" smtClean="0"/>
          </a:p>
          <a:p>
            <a:r>
              <a:rPr lang="en-US" sz="2200" dirty="0" smtClean="0"/>
              <a:t>relationship </a:t>
            </a:r>
            <a:r>
              <a:rPr lang="en-US" sz="2200" dirty="0"/>
              <a:t>between intrinsic beats and paced beats in a </a:t>
            </a:r>
            <a:r>
              <a:rPr lang="en-US" sz="2200" dirty="0" smtClean="0"/>
              <a:t>chamber-  </a:t>
            </a:r>
            <a:r>
              <a:rPr lang="en-US" sz="2200" dirty="0"/>
              <a:t>when both are </a:t>
            </a:r>
            <a:r>
              <a:rPr lang="en-US" sz="2200" dirty="0" smtClean="0"/>
              <a:t>present</a:t>
            </a:r>
          </a:p>
          <a:p>
            <a:endParaRPr lang="en-US" sz="2200" dirty="0"/>
          </a:p>
          <a:p>
            <a:endParaRPr lang="en-US" sz="2200" dirty="0" smtClean="0"/>
          </a:p>
          <a:p>
            <a:r>
              <a:rPr lang="en-US" sz="2200" dirty="0" smtClean="0"/>
              <a:t>competition </a:t>
            </a:r>
            <a:r>
              <a:rPr lang="en-US" sz="2200" dirty="0"/>
              <a:t>between </a:t>
            </a:r>
            <a:endParaRPr lang="en-US" sz="2200" dirty="0" smtClean="0"/>
          </a:p>
          <a:p>
            <a:pPr marL="0" indent="0">
              <a:buNone/>
            </a:pPr>
            <a:r>
              <a:rPr lang="en-US" sz="2200" dirty="0"/>
              <a:t> </a:t>
            </a:r>
            <a:r>
              <a:rPr lang="en-US" sz="2200" dirty="0" smtClean="0"/>
              <a:t>       intrinsic </a:t>
            </a:r>
            <a:r>
              <a:rPr lang="en-US" sz="2200" dirty="0"/>
              <a:t>pacemaker </a:t>
            </a:r>
            <a:r>
              <a:rPr lang="en-US" sz="2200" dirty="0" err="1" smtClean="0"/>
              <a:t>vs</a:t>
            </a:r>
            <a:r>
              <a:rPr lang="en-US" sz="2200" dirty="0" smtClean="0"/>
              <a:t> implanted </a:t>
            </a:r>
            <a:r>
              <a:rPr lang="en-US" sz="2200" dirty="0"/>
              <a:t>pacemaker </a:t>
            </a:r>
          </a:p>
          <a:p>
            <a:pPr marL="0" indent="0">
              <a:buNone/>
            </a:pPr>
            <a:r>
              <a:rPr lang="en-US" sz="2200" dirty="0" smtClean="0"/>
              <a:t>         intrinsic </a:t>
            </a:r>
            <a:r>
              <a:rPr lang="en-US" sz="2200" dirty="0"/>
              <a:t>AV conduction </a:t>
            </a:r>
            <a:r>
              <a:rPr lang="en-US" sz="2200" dirty="0" err="1" smtClean="0"/>
              <a:t>vs</a:t>
            </a:r>
            <a:r>
              <a:rPr lang="en-US" sz="2200" dirty="0" smtClean="0"/>
              <a:t>  </a:t>
            </a:r>
            <a:r>
              <a:rPr lang="en-US" sz="2200" dirty="0"/>
              <a:t>dual chamber </a:t>
            </a:r>
            <a:r>
              <a:rPr lang="en-US" sz="2200" dirty="0" smtClean="0"/>
              <a:t>pacing of </a:t>
            </a:r>
            <a:r>
              <a:rPr lang="en-US" sz="2200" dirty="0"/>
              <a:t>the </a:t>
            </a:r>
            <a:r>
              <a:rPr lang="en-US" sz="2200" dirty="0" smtClean="0"/>
              <a:t>ventricle</a:t>
            </a:r>
          </a:p>
          <a:p>
            <a:pPr marL="0" indent="0">
              <a:buNone/>
            </a:pPr>
            <a:endParaRPr lang="en-US" sz="2000" dirty="0"/>
          </a:p>
          <a:p>
            <a:endParaRPr lang="en-IN" sz="2200" dirty="0"/>
          </a:p>
        </p:txBody>
      </p:sp>
    </p:spTree>
    <p:extLst>
      <p:ext uri="{BB962C8B-B14F-4D97-AF65-F5344CB8AC3E}">
        <p14:creationId xmlns:p14="http://schemas.microsoft.com/office/powerpoint/2010/main" val="235458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a:t>ventricular pacing that follows a sensed or paced atrial beat may compete with intrinsic QRS complexes – race to capture ventricle</a:t>
            </a:r>
          </a:p>
          <a:p>
            <a:endParaRPr lang="en-US" sz="2200" dirty="0" smtClean="0"/>
          </a:p>
          <a:p>
            <a:endParaRPr lang="en-US" sz="2200" dirty="0"/>
          </a:p>
          <a:p>
            <a:endParaRPr lang="en-US" sz="2200" dirty="0" smtClean="0"/>
          </a:p>
          <a:p>
            <a:pPr marL="0" indent="0">
              <a:buNone/>
            </a:pPr>
            <a:r>
              <a:rPr lang="en-US" sz="2200" dirty="0" err="1" smtClean="0"/>
              <a:t>vvi</a:t>
            </a:r>
            <a:endParaRPr lang="en-IN" sz="2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00" t="55929" r="10333" b="22035"/>
          <a:stretch/>
        </p:blipFill>
        <p:spPr>
          <a:xfrm>
            <a:off x="-15240" y="4114800"/>
            <a:ext cx="8991600" cy="2362200"/>
          </a:xfrm>
          <a:prstGeom prst="rect">
            <a:avLst/>
          </a:prstGeom>
        </p:spPr>
      </p:pic>
    </p:spTree>
    <p:extLst>
      <p:ext uri="{BB962C8B-B14F-4D97-AF65-F5344CB8AC3E}">
        <p14:creationId xmlns:p14="http://schemas.microsoft.com/office/powerpoint/2010/main" val="4819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smtClean="0"/>
              <a:t>Limitations-</a:t>
            </a:r>
          </a:p>
          <a:p>
            <a:pPr marL="0" indent="0">
              <a:buNone/>
            </a:pPr>
            <a:endParaRPr lang="en-US" sz="2200" dirty="0" smtClean="0"/>
          </a:p>
          <a:p>
            <a:pPr marL="0" indent="0">
              <a:buNone/>
            </a:pPr>
            <a:r>
              <a:rPr lang="en-US" sz="2200" dirty="0" smtClean="0"/>
              <a:t>Accelerometer </a:t>
            </a:r>
          </a:p>
          <a:p>
            <a:r>
              <a:rPr lang="en-US" sz="2200" dirty="0"/>
              <a:t>need for upper extremity motion to drive the heart rate </a:t>
            </a:r>
          </a:p>
          <a:p>
            <a:r>
              <a:rPr lang="en-US" sz="2200" dirty="0" smtClean="0"/>
              <a:t>Abrupt  </a:t>
            </a:r>
            <a:r>
              <a:rPr lang="en-US" sz="2200" dirty="0"/>
              <a:t>deceleration after a period of moderate-intensity exercise when the metabolic demands are still high</a:t>
            </a:r>
            <a:endParaRPr lang="en-IN" sz="2200" dirty="0"/>
          </a:p>
        </p:txBody>
      </p:sp>
    </p:spTree>
    <p:extLst>
      <p:ext uri="{BB962C8B-B14F-4D97-AF65-F5344CB8AC3E}">
        <p14:creationId xmlns:p14="http://schemas.microsoft.com/office/powerpoint/2010/main" val="265161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MCQs</a:t>
            </a:r>
            <a:endParaRPr lang="en-IN" dirty="0"/>
          </a:p>
        </p:txBody>
      </p:sp>
      <p:sp>
        <p:nvSpPr>
          <p:cNvPr id="4" name="Content Placeholder 3"/>
          <p:cNvSpPr>
            <a:spLocks noGrp="1"/>
          </p:cNvSpPr>
          <p:nvPr>
            <p:ph idx="1"/>
          </p:nvPr>
        </p:nvSpPr>
        <p:spPr/>
        <p:txBody>
          <a:bodyPr/>
          <a:lstStyle/>
          <a:p>
            <a:endParaRPr lang="en-IN"/>
          </a:p>
        </p:txBody>
      </p:sp>
      <p:sp>
        <p:nvSpPr>
          <p:cNvPr id="142339" name="Text Box 28"/>
          <p:cNvSpPr txBox="1">
            <a:spLocks noChangeArrowheads="1"/>
          </p:cNvSpPr>
          <p:nvPr/>
        </p:nvSpPr>
        <p:spPr bwMode="auto">
          <a:xfrm>
            <a:off x="533400" y="11430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eaLnBrk="1" hangingPunct="1">
              <a:spcBef>
                <a:spcPct val="50000"/>
              </a:spcBef>
              <a:buFontTx/>
              <a:buNone/>
              <a:defRPr/>
            </a:pPr>
            <a:r>
              <a:rPr lang="en-US" altLang="en-US" dirty="0">
                <a:solidFill>
                  <a:srgbClr val="000000"/>
                </a:solidFill>
                <a:latin typeface="+mn-lt"/>
              </a:rPr>
              <a:t>What is the programmed Lower Rate </a:t>
            </a:r>
            <a:r>
              <a:rPr lang="en-US" altLang="en-US" dirty="0" smtClean="0">
                <a:solidFill>
                  <a:srgbClr val="000000"/>
                </a:solidFill>
                <a:latin typeface="+mn-lt"/>
              </a:rPr>
              <a:t>?</a:t>
            </a:r>
            <a:endParaRPr lang="en-US" altLang="en-US" dirty="0">
              <a:latin typeface="+mn-lt"/>
            </a:endParaRPr>
          </a:p>
        </p:txBody>
      </p:sp>
      <p:grpSp>
        <p:nvGrpSpPr>
          <p:cNvPr id="163844" name="Group 37"/>
          <p:cNvGrpSpPr>
            <a:grpSpLocks/>
          </p:cNvGrpSpPr>
          <p:nvPr/>
        </p:nvGrpSpPr>
        <p:grpSpPr bwMode="auto">
          <a:xfrm>
            <a:off x="304800" y="1676400"/>
            <a:ext cx="8458200" cy="3200400"/>
            <a:chOff x="192" y="960"/>
            <a:chExt cx="5328" cy="2016"/>
          </a:xfrm>
        </p:grpSpPr>
        <p:grpSp>
          <p:nvGrpSpPr>
            <p:cNvPr id="163859" name="Group 3"/>
            <p:cNvGrpSpPr>
              <a:grpSpLocks/>
            </p:cNvGrpSpPr>
            <p:nvPr/>
          </p:nvGrpSpPr>
          <p:grpSpPr bwMode="auto">
            <a:xfrm>
              <a:off x="192" y="960"/>
              <a:ext cx="5328" cy="2016"/>
              <a:chOff x="192" y="1584"/>
              <a:chExt cx="5328" cy="2016"/>
            </a:xfrm>
          </p:grpSpPr>
          <p:sp>
            <p:nvSpPr>
              <p:cNvPr id="163862" name="Rectangle 4"/>
              <p:cNvSpPr>
                <a:spLocks noChangeArrowheads="1"/>
              </p:cNvSpPr>
              <p:nvPr/>
            </p:nvSpPr>
            <p:spPr bwMode="auto">
              <a:xfrm>
                <a:off x="192" y="2544"/>
                <a:ext cx="5328" cy="10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pic>
            <p:nvPicPr>
              <p:cNvPr id="163863" name="Picture 5" descr="VVIp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584"/>
                <a:ext cx="513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4" name="Rectangle 6"/>
              <p:cNvSpPr>
                <a:spLocks noChangeArrowheads="1"/>
              </p:cNvSpPr>
              <p:nvPr/>
            </p:nvSpPr>
            <p:spPr bwMode="auto">
              <a:xfrm>
                <a:off x="666"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65" name="Rectangle 7"/>
              <p:cNvSpPr>
                <a:spLocks noChangeArrowheads="1"/>
              </p:cNvSpPr>
              <p:nvPr/>
            </p:nvSpPr>
            <p:spPr bwMode="auto">
              <a:xfrm>
                <a:off x="1514"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66" name="Rectangle 8"/>
              <p:cNvSpPr>
                <a:spLocks noChangeArrowheads="1"/>
              </p:cNvSpPr>
              <p:nvPr/>
            </p:nvSpPr>
            <p:spPr bwMode="auto">
              <a:xfrm>
                <a:off x="2057" y="2741"/>
                <a:ext cx="226"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67" name="Rectangle 9"/>
              <p:cNvSpPr>
                <a:spLocks noChangeArrowheads="1"/>
              </p:cNvSpPr>
              <p:nvPr/>
            </p:nvSpPr>
            <p:spPr bwMode="auto">
              <a:xfrm>
                <a:off x="2908"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68" name="Rectangle 10"/>
              <p:cNvSpPr>
                <a:spLocks noChangeArrowheads="1"/>
              </p:cNvSpPr>
              <p:nvPr/>
            </p:nvSpPr>
            <p:spPr bwMode="auto">
              <a:xfrm>
                <a:off x="3762"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69" name="Rectangle 11"/>
              <p:cNvSpPr>
                <a:spLocks noChangeArrowheads="1"/>
              </p:cNvSpPr>
              <p:nvPr/>
            </p:nvSpPr>
            <p:spPr bwMode="auto">
              <a:xfrm>
                <a:off x="4291"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70" name="Rectangle 12"/>
              <p:cNvSpPr>
                <a:spLocks noChangeArrowheads="1"/>
              </p:cNvSpPr>
              <p:nvPr/>
            </p:nvSpPr>
            <p:spPr bwMode="auto">
              <a:xfrm>
                <a:off x="5128" y="2741"/>
                <a:ext cx="227" cy="154"/>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algn="ctr" eaLnBrk="1" hangingPunct="1"/>
                <a:r>
                  <a:rPr lang="en-US" altLang="en-US" sz="1200" dirty="0"/>
                  <a:t>VR</a:t>
                </a:r>
              </a:p>
            </p:txBody>
          </p:sp>
          <p:sp>
            <p:nvSpPr>
              <p:cNvPr id="163871" name="Rectangle 13"/>
              <p:cNvSpPr>
                <a:spLocks noChangeArrowheads="1"/>
              </p:cNvSpPr>
              <p:nvPr/>
            </p:nvSpPr>
            <p:spPr bwMode="auto">
              <a:xfrm>
                <a:off x="666"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2" name="Rectangle 14"/>
              <p:cNvSpPr>
                <a:spLocks noChangeArrowheads="1"/>
              </p:cNvSpPr>
              <p:nvPr/>
            </p:nvSpPr>
            <p:spPr bwMode="auto">
              <a:xfrm>
                <a:off x="1496" y="2741"/>
                <a:ext cx="37"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3" name="Rectangle 15"/>
              <p:cNvSpPr>
                <a:spLocks noChangeArrowheads="1"/>
              </p:cNvSpPr>
              <p:nvPr/>
            </p:nvSpPr>
            <p:spPr bwMode="auto">
              <a:xfrm>
                <a:off x="2057"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4" name="Rectangle 16"/>
              <p:cNvSpPr>
                <a:spLocks noChangeArrowheads="1"/>
              </p:cNvSpPr>
              <p:nvPr/>
            </p:nvSpPr>
            <p:spPr bwMode="auto">
              <a:xfrm>
                <a:off x="2908"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5" name="Rectangle 17"/>
              <p:cNvSpPr>
                <a:spLocks noChangeArrowheads="1"/>
              </p:cNvSpPr>
              <p:nvPr/>
            </p:nvSpPr>
            <p:spPr bwMode="auto">
              <a:xfrm>
                <a:off x="3762" y="2741"/>
                <a:ext cx="37"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6" name="Rectangle 18"/>
              <p:cNvSpPr>
                <a:spLocks noChangeArrowheads="1"/>
              </p:cNvSpPr>
              <p:nvPr/>
            </p:nvSpPr>
            <p:spPr bwMode="auto">
              <a:xfrm>
                <a:off x="4291"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7" name="Rectangle 19"/>
              <p:cNvSpPr>
                <a:spLocks noChangeArrowheads="1"/>
              </p:cNvSpPr>
              <p:nvPr/>
            </p:nvSpPr>
            <p:spPr bwMode="auto">
              <a:xfrm>
                <a:off x="5122" y="2741"/>
                <a:ext cx="36" cy="77"/>
              </a:xfrm>
              <a:prstGeom prst="rect">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78" name="Line 20"/>
              <p:cNvSpPr>
                <a:spLocks noChangeShapeType="1"/>
              </p:cNvSpPr>
              <p:nvPr/>
            </p:nvSpPr>
            <p:spPr bwMode="auto">
              <a:xfrm>
                <a:off x="666" y="2741"/>
                <a:ext cx="830"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63879" name="Line 21"/>
              <p:cNvSpPr>
                <a:spLocks noChangeShapeType="1"/>
              </p:cNvSpPr>
              <p:nvPr/>
            </p:nvSpPr>
            <p:spPr bwMode="auto">
              <a:xfrm>
                <a:off x="2101" y="2741"/>
                <a:ext cx="831"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63880" name="Line 22"/>
              <p:cNvSpPr>
                <a:spLocks noChangeShapeType="1"/>
              </p:cNvSpPr>
              <p:nvPr/>
            </p:nvSpPr>
            <p:spPr bwMode="auto">
              <a:xfrm>
                <a:off x="2932" y="2741"/>
                <a:ext cx="830"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63881" name="Line 23"/>
              <p:cNvSpPr>
                <a:spLocks noChangeShapeType="1"/>
              </p:cNvSpPr>
              <p:nvPr/>
            </p:nvSpPr>
            <p:spPr bwMode="auto">
              <a:xfrm>
                <a:off x="4291" y="2741"/>
                <a:ext cx="831" cy="0"/>
              </a:xfrm>
              <a:prstGeom prst="line">
                <a:avLst/>
              </a:prstGeom>
              <a:noFill/>
              <a:ln w="19050" cap="sq">
                <a:solidFill>
                  <a:srgbClr val="99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63882" name="Freeform 24"/>
              <p:cNvSpPr>
                <a:spLocks/>
              </p:cNvSpPr>
              <p:nvPr/>
            </p:nvSpPr>
            <p:spPr bwMode="auto">
              <a:xfrm>
                <a:off x="1496" y="2941"/>
                <a:ext cx="543" cy="75"/>
              </a:xfrm>
              <a:custGeom>
                <a:avLst/>
                <a:gdLst>
                  <a:gd name="T0" fmla="*/ 0 w 543"/>
                  <a:gd name="T1" fmla="*/ 31 h 75"/>
                  <a:gd name="T2" fmla="*/ 475 w 543"/>
                  <a:gd name="T3" fmla="*/ 30 h 75"/>
                  <a:gd name="T4" fmla="*/ 512 w 543"/>
                  <a:gd name="T5" fmla="*/ 75 h 75"/>
                  <a:gd name="T6" fmla="*/ 512 w 543"/>
                  <a:gd name="T7" fmla="*/ 0 h 75"/>
                  <a:gd name="T8" fmla="*/ 543 w 543"/>
                  <a:gd name="T9" fmla="*/ 22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75">
                    <a:moveTo>
                      <a:pt x="0" y="31"/>
                    </a:moveTo>
                    <a:lnTo>
                      <a:pt x="475" y="30"/>
                    </a:lnTo>
                    <a:lnTo>
                      <a:pt x="512" y="75"/>
                    </a:lnTo>
                    <a:lnTo>
                      <a:pt x="512" y="0"/>
                    </a:lnTo>
                    <a:lnTo>
                      <a:pt x="543" y="22"/>
                    </a:lnTo>
                  </a:path>
                </a:pathLst>
              </a:custGeom>
              <a:noFill/>
              <a:ln w="19050" cap="flat">
                <a:solidFill>
                  <a:srgbClr val="9933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63883" name="Freeform 25"/>
              <p:cNvSpPr>
                <a:spLocks/>
              </p:cNvSpPr>
              <p:nvPr/>
            </p:nvSpPr>
            <p:spPr bwMode="auto">
              <a:xfrm>
                <a:off x="3762" y="2941"/>
                <a:ext cx="520" cy="83"/>
              </a:xfrm>
              <a:custGeom>
                <a:avLst/>
                <a:gdLst>
                  <a:gd name="T0" fmla="*/ 0 w 520"/>
                  <a:gd name="T1" fmla="*/ 31 h 83"/>
                  <a:gd name="T2" fmla="*/ 452 w 520"/>
                  <a:gd name="T3" fmla="*/ 30 h 83"/>
                  <a:gd name="T4" fmla="*/ 475 w 520"/>
                  <a:gd name="T5" fmla="*/ 83 h 83"/>
                  <a:gd name="T6" fmla="*/ 490 w 520"/>
                  <a:gd name="T7" fmla="*/ 0 h 83"/>
                  <a:gd name="T8" fmla="*/ 520 w 520"/>
                  <a:gd name="T9" fmla="*/ 3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 h="83">
                    <a:moveTo>
                      <a:pt x="0" y="31"/>
                    </a:moveTo>
                    <a:lnTo>
                      <a:pt x="452" y="30"/>
                    </a:lnTo>
                    <a:lnTo>
                      <a:pt x="475" y="83"/>
                    </a:lnTo>
                    <a:lnTo>
                      <a:pt x="490" y="0"/>
                    </a:lnTo>
                    <a:lnTo>
                      <a:pt x="520" y="30"/>
                    </a:lnTo>
                  </a:path>
                </a:pathLst>
              </a:custGeom>
              <a:noFill/>
              <a:ln w="19050" cap="flat">
                <a:solidFill>
                  <a:srgbClr val="9933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63860" name="Rectangle 32"/>
            <p:cNvSpPr>
              <a:spLocks noChangeArrowheads="1"/>
            </p:cNvSpPr>
            <p:nvPr/>
          </p:nvSpPr>
          <p:spPr bwMode="auto">
            <a:xfrm>
              <a:off x="288" y="960"/>
              <a:ext cx="5136" cy="96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sp>
          <p:nvSpPr>
            <p:cNvPr id="163861" name="Rectangle 36"/>
            <p:cNvSpPr>
              <a:spLocks noChangeArrowheads="1"/>
            </p:cNvSpPr>
            <p:nvPr/>
          </p:nvSpPr>
          <p:spPr bwMode="auto">
            <a:xfrm>
              <a:off x="288" y="1920"/>
              <a:ext cx="5232" cy="10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endParaRPr lang="pl-PL" altLang="en-US"/>
            </a:p>
          </p:txBody>
        </p:sp>
      </p:grpSp>
      <p:sp>
        <p:nvSpPr>
          <p:cNvPr id="142341" name="Text Box 27"/>
          <p:cNvSpPr txBox="1">
            <a:spLocks noChangeArrowheads="1"/>
          </p:cNvSpPr>
          <p:nvPr/>
        </p:nvSpPr>
        <p:spPr bwMode="auto">
          <a:xfrm>
            <a:off x="6597650" y="3367088"/>
            <a:ext cx="19288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600" b="0" dirty="0">
                <a:latin typeface="+mn-lt"/>
              </a:rPr>
              <a:t>25 mm paper speed</a:t>
            </a:r>
          </a:p>
        </p:txBody>
      </p:sp>
      <p:sp>
        <p:nvSpPr>
          <p:cNvPr id="163846" name="Rectangle 26"/>
          <p:cNvSpPr>
            <a:spLocks noChangeArrowheads="1"/>
          </p:cNvSpPr>
          <p:nvPr/>
        </p:nvSpPr>
        <p:spPr bwMode="auto">
          <a:xfrm>
            <a:off x="839788" y="3763963"/>
            <a:ext cx="1752600" cy="1600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b="1">
                <a:solidFill>
                  <a:schemeClr val="tx1"/>
                </a:solidFill>
                <a:latin typeface="Arial" pitchFamily="34" charset="0"/>
                <a:ea typeface="ヒラギノ角ゴ Pro W3" pitchFamily="80" charset="-128"/>
              </a:defRPr>
            </a:lvl1pPr>
            <a:lvl2pPr marL="742950" indent="-285750" eaLnBrk="0" hangingPunct="0">
              <a:defRPr b="1">
                <a:solidFill>
                  <a:schemeClr val="tx1"/>
                </a:solidFill>
                <a:latin typeface="Arial" pitchFamily="34" charset="0"/>
                <a:ea typeface="ヒラギノ角ゴ Pro W3" pitchFamily="80" charset="-128"/>
              </a:defRPr>
            </a:lvl2pPr>
            <a:lvl3pPr marL="1143000" indent="-228600" eaLnBrk="0" hangingPunct="0">
              <a:defRPr b="1">
                <a:solidFill>
                  <a:schemeClr val="tx1"/>
                </a:solidFill>
                <a:latin typeface="Arial" pitchFamily="34" charset="0"/>
                <a:ea typeface="ヒラギノ角ゴ Pro W3" pitchFamily="80" charset="-128"/>
              </a:defRPr>
            </a:lvl3pPr>
            <a:lvl4pPr marL="1600200" indent="-228600" eaLnBrk="0" hangingPunct="0">
              <a:defRPr b="1">
                <a:solidFill>
                  <a:schemeClr val="tx1"/>
                </a:solidFill>
                <a:latin typeface="Arial" pitchFamily="34" charset="0"/>
                <a:ea typeface="ヒラギノ角ゴ Pro W3" pitchFamily="80" charset="-128"/>
              </a:defRPr>
            </a:lvl4pPr>
            <a:lvl5pPr marL="2057400" indent="-228600" eaLnBrk="0" hangingPunct="0">
              <a:defRPr b="1">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 W3" pitchFamily="80" charset="-128"/>
              </a:defRPr>
            </a:lvl9pPr>
          </a:lstStyle>
          <a:p>
            <a:pPr eaLnBrk="1" hangingPunct="1">
              <a:buFont typeface="Effra" pitchFamily="34" charset="0"/>
              <a:buAutoNum type="alphaUcPeriod"/>
            </a:pPr>
            <a:r>
              <a:rPr lang="en-US" altLang="en-US" sz="2400" b="0" dirty="0"/>
              <a:t>60 bpm</a:t>
            </a:r>
          </a:p>
          <a:p>
            <a:pPr eaLnBrk="1" hangingPunct="1">
              <a:buFont typeface="Effra" pitchFamily="34" charset="0"/>
              <a:buAutoNum type="alphaUcPeriod"/>
            </a:pPr>
            <a:r>
              <a:rPr lang="en-US" altLang="en-US" sz="2400" b="0" dirty="0"/>
              <a:t>85 bpm</a:t>
            </a:r>
          </a:p>
          <a:p>
            <a:pPr eaLnBrk="1" hangingPunct="1">
              <a:buFont typeface="+mj-lt"/>
              <a:buAutoNum type="alphaUcPeriod"/>
            </a:pPr>
            <a:r>
              <a:rPr lang="en-US" altLang="en-US" sz="2400" b="0" dirty="0"/>
              <a:t>87 bpm</a:t>
            </a:r>
          </a:p>
          <a:p>
            <a:pPr eaLnBrk="1" hangingPunct="1">
              <a:buFont typeface="Effra" pitchFamily="34" charset="0"/>
              <a:buAutoNum type="alphaUcPeriod"/>
            </a:pPr>
            <a:r>
              <a:rPr lang="en-US" altLang="en-US" sz="2400" b="0" dirty="0"/>
              <a:t>100 bpm</a:t>
            </a:r>
            <a:endParaRPr lang="en-US" altLang="en-US" sz="2200" dirty="0"/>
          </a:p>
        </p:txBody>
      </p:sp>
      <p:sp>
        <p:nvSpPr>
          <p:cNvPr id="135212" name="Rectangle 44"/>
          <p:cNvSpPr>
            <a:spLocks noChangeArrowheads="1"/>
          </p:cNvSpPr>
          <p:nvPr/>
        </p:nvSpPr>
        <p:spPr bwMode="auto">
          <a:xfrm>
            <a:off x="4648200" y="3200400"/>
            <a:ext cx="1371600" cy="152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ea typeface="ヒラギノ角ゴ Pro W3" pitchFamily="80" charset="-128"/>
              </a:defRPr>
            </a:lvl1pPr>
            <a:lvl2pPr marL="742950" indent="-285750" eaLnBrk="0" hangingPunct="0">
              <a:spcBef>
                <a:spcPct val="20000"/>
              </a:spcBef>
              <a:buChar char="–"/>
              <a:defRPr sz="2000">
                <a:solidFill>
                  <a:schemeClr val="tx1"/>
                </a:solidFill>
                <a:latin typeface="Arial" pitchFamily="34" charset="0"/>
                <a:ea typeface="ヒラギノ角ゴ Pro W3" pitchFamily="80" charset="-128"/>
              </a:defRPr>
            </a:lvl2pPr>
            <a:lvl3pPr marL="1143000" indent="-228600" eaLnBrk="0" hangingPunct="0">
              <a:spcBef>
                <a:spcPct val="20000"/>
              </a:spcBef>
              <a:buChar char="•"/>
              <a:defRPr>
                <a:solidFill>
                  <a:schemeClr val="tx1"/>
                </a:solidFill>
                <a:latin typeface="Arial" pitchFamily="34" charset="0"/>
                <a:ea typeface="ヒラギノ角ゴ Pro W3" pitchFamily="80" charset="-128"/>
              </a:defRPr>
            </a:lvl3pPr>
            <a:lvl4pPr marL="1600200" indent="-228600" eaLnBrk="0" hangingPunct="0">
              <a:spcBef>
                <a:spcPct val="20000"/>
              </a:spcBef>
              <a:buChar char="–"/>
              <a:defRPr sz="1600">
                <a:solidFill>
                  <a:schemeClr val="tx1"/>
                </a:solidFill>
                <a:latin typeface="Arial" pitchFamily="34" charset="0"/>
                <a:ea typeface="ヒラギノ角ゴ Pro W3" pitchFamily="80" charset="-128"/>
              </a:defRPr>
            </a:lvl4pPr>
            <a:lvl5pPr marL="2057400" indent="-228600" eaLnBrk="0" hangingPunct="0">
              <a:spcBef>
                <a:spcPct val="20000"/>
              </a:spcBef>
              <a:buFont typeface="Times" pitchFamily="18" charset="0"/>
              <a:buChar char="•"/>
              <a:defRPr sz="16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ヒラギノ角ゴ Pro W3" pitchFamily="80" charset="-128"/>
              </a:defRPr>
            </a:lvl9pPr>
          </a:lstStyle>
          <a:p>
            <a:pPr algn="ctr" eaLnBrk="1" hangingPunct="1">
              <a:spcBef>
                <a:spcPct val="0"/>
              </a:spcBef>
              <a:buFontTx/>
              <a:buNone/>
              <a:defRPr/>
            </a:pPr>
            <a:r>
              <a:rPr lang="en-US" altLang="en-US" sz="1200" b="0" dirty="0">
                <a:solidFill>
                  <a:schemeClr val="bg1"/>
                </a:solidFill>
                <a:latin typeface="+mn-lt"/>
              </a:rPr>
              <a:t>1000 ms</a:t>
            </a:r>
            <a:endParaRPr lang="en-US" altLang="en-US" b="0" dirty="0">
              <a:latin typeface="+mn-lt"/>
            </a:endParaRPr>
          </a:p>
        </p:txBody>
      </p:sp>
      <p:sp>
        <p:nvSpPr>
          <p:cNvPr id="2" name="Arc 1"/>
          <p:cNvSpPr/>
          <p:nvPr/>
        </p:nvSpPr>
        <p:spPr>
          <a:xfrm>
            <a:off x="1236662" y="3705225"/>
            <a:ext cx="1167607" cy="561975"/>
          </a:xfrm>
          <a:prstGeom prst="arc">
            <a:avLst>
              <a:gd name="adj1" fmla="val 10801016"/>
              <a:gd name="adj2" fmla="val 1071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425334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212"/>
                                        </p:tgtEl>
                                        <p:attrNameLst>
                                          <p:attrName>style.visibility</p:attrName>
                                        </p:attrNameLst>
                                      </p:cBhvr>
                                      <p:to>
                                        <p:strVal val="visible"/>
                                      </p:to>
                                    </p:set>
                                    <p:animEffect transition="in" filter="dissolve">
                                      <p:cBhvr>
                                        <p:cTn id="7" dur="1000"/>
                                        <p:tgtEl>
                                          <p:spTgt spid="135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12" grpId="0" animBg="1"/>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Far field R wave over sensing can be prevented by changing</a:t>
            </a:r>
          </a:p>
          <a:p>
            <a:endParaRPr lang="en-US" sz="2400" dirty="0"/>
          </a:p>
          <a:p>
            <a:endParaRPr lang="en-US" sz="2400" dirty="0"/>
          </a:p>
          <a:p>
            <a:pPr marL="457200" indent="-457200">
              <a:buFont typeface="+mj-lt"/>
              <a:buAutoNum type="alphaUcPeriod"/>
              <a:defRPr/>
            </a:pPr>
            <a:r>
              <a:rPr lang="en-US" sz="2400" dirty="0"/>
              <a:t>VSP</a:t>
            </a:r>
          </a:p>
          <a:p>
            <a:pPr marL="457200" indent="-457200">
              <a:buFont typeface="+mj-lt"/>
              <a:buAutoNum type="alphaUcPeriod"/>
              <a:defRPr/>
            </a:pPr>
            <a:r>
              <a:rPr lang="en-US" sz="2400" dirty="0"/>
              <a:t>PAVB</a:t>
            </a:r>
          </a:p>
          <a:p>
            <a:pPr marL="457200" indent="-457200">
              <a:buFont typeface="+mj-lt"/>
              <a:buAutoNum type="alphaUcPeriod"/>
              <a:defRPr/>
            </a:pPr>
            <a:r>
              <a:rPr lang="en-US" sz="2400" dirty="0"/>
              <a:t>PVARP</a:t>
            </a:r>
          </a:p>
          <a:p>
            <a:pPr marL="457200" indent="-457200">
              <a:buFont typeface="+mj-lt"/>
              <a:buAutoNum type="alphaUcPeriod"/>
              <a:defRPr/>
            </a:pPr>
            <a:r>
              <a:rPr lang="en-US" sz="2400" dirty="0"/>
              <a:t>PVAB</a:t>
            </a:r>
          </a:p>
          <a:p>
            <a:endParaRPr lang="en-IN" dirty="0"/>
          </a:p>
        </p:txBody>
      </p:sp>
      <p:sp>
        <p:nvSpPr>
          <p:cNvPr id="5" name="Arc 4"/>
          <p:cNvSpPr/>
          <p:nvPr/>
        </p:nvSpPr>
        <p:spPr>
          <a:xfrm>
            <a:off x="838200" y="4114800"/>
            <a:ext cx="1066800" cy="533400"/>
          </a:xfrm>
          <a:prstGeom prst="arc">
            <a:avLst>
              <a:gd name="adj1" fmla="val 16200000"/>
              <a:gd name="adj2" fmla="val 158514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159778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5" name="Rectangle 4"/>
          <p:cNvSpPr/>
          <p:nvPr/>
        </p:nvSpPr>
        <p:spPr>
          <a:xfrm>
            <a:off x="914400" y="1676400"/>
            <a:ext cx="7162800" cy="3120854"/>
          </a:xfrm>
          <a:prstGeom prst="rect">
            <a:avLst/>
          </a:prstGeom>
        </p:spPr>
        <p:txBody>
          <a:bodyPr wrap="square">
            <a:spAutoFit/>
          </a:bodyPr>
          <a:lstStyle/>
          <a:p>
            <a:pPr lvl="0">
              <a:spcBef>
                <a:spcPct val="20000"/>
              </a:spcBef>
            </a:pPr>
            <a:r>
              <a:rPr lang="en-US" sz="2400" dirty="0">
                <a:solidFill>
                  <a:prstClr val="black"/>
                </a:solidFill>
              </a:rPr>
              <a:t>Retrograde p wave is avoided by</a:t>
            </a:r>
          </a:p>
          <a:p>
            <a:pPr marL="342900" lvl="0" indent="-342900">
              <a:spcBef>
                <a:spcPct val="20000"/>
              </a:spcBef>
              <a:buFont typeface="Arial" pitchFamily="34" charset="0"/>
              <a:buChar char="•"/>
            </a:pPr>
            <a:endParaRPr lang="en-US" sz="2400" dirty="0" smtClean="0">
              <a:solidFill>
                <a:prstClr val="black"/>
              </a:solidFill>
            </a:endParaRPr>
          </a:p>
          <a:p>
            <a:pPr lvl="0">
              <a:spcBef>
                <a:spcPct val="20000"/>
              </a:spcBef>
            </a:pPr>
            <a:endParaRPr lang="en-US" sz="2400" dirty="0">
              <a:solidFill>
                <a:prstClr val="black"/>
              </a:solidFill>
            </a:endParaRPr>
          </a:p>
          <a:p>
            <a:pPr marL="457200" lvl="0" indent="-457200">
              <a:spcBef>
                <a:spcPct val="20000"/>
              </a:spcBef>
              <a:buFont typeface="+mj-lt"/>
              <a:buAutoNum type="alphaUcPeriod"/>
              <a:defRPr/>
            </a:pPr>
            <a:r>
              <a:rPr lang="en-US" sz="2400" dirty="0">
                <a:solidFill>
                  <a:prstClr val="black"/>
                </a:solidFill>
              </a:rPr>
              <a:t>VSP</a:t>
            </a:r>
          </a:p>
          <a:p>
            <a:pPr marL="457200" lvl="0" indent="-457200">
              <a:spcBef>
                <a:spcPct val="20000"/>
              </a:spcBef>
              <a:buFont typeface="+mj-lt"/>
              <a:buAutoNum type="alphaUcPeriod"/>
              <a:defRPr/>
            </a:pPr>
            <a:r>
              <a:rPr lang="en-US" sz="2400" dirty="0">
                <a:solidFill>
                  <a:prstClr val="black"/>
                </a:solidFill>
              </a:rPr>
              <a:t>PAVB</a:t>
            </a:r>
          </a:p>
          <a:p>
            <a:pPr marL="457200" lvl="0" indent="-457200">
              <a:spcBef>
                <a:spcPct val="20000"/>
              </a:spcBef>
              <a:buFont typeface="+mj-lt"/>
              <a:buAutoNum type="alphaUcPeriod"/>
              <a:defRPr/>
            </a:pPr>
            <a:r>
              <a:rPr lang="en-US" sz="2400" dirty="0">
                <a:solidFill>
                  <a:prstClr val="black"/>
                </a:solidFill>
              </a:rPr>
              <a:t>PVARP</a:t>
            </a:r>
          </a:p>
          <a:p>
            <a:pPr marL="457200" lvl="0" indent="-457200">
              <a:spcBef>
                <a:spcPct val="20000"/>
              </a:spcBef>
              <a:buFont typeface="+mj-lt"/>
              <a:buAutoNum type="alphaUcPeriod"/>
              <a:defRPr/>
            </a:pPr>
            <a:r>
              <a:rPr lang="en-US" sz="2400" dirty="0">
                <a:solidFill>
                  <a:prstClr val="black"/>
                </a:solidFill>
              </a:rPr>
              <a:t>PVAB</a:t>
            </a:r>
          </a:p>
        </p:txBody>
      </p:sp>
      <p:sp>
        <p:nvSpPr>
          <p:cNvPr id="6" name="Arc 5"/>
          <p:cNvSpPr/>
          <p:nvPr/>
        </p:nvSpPr>
        <p:spPr>
          <a:xfrm>
            <a:off x="1447800" y="3886200"/>
            <a:ext cx="1066800" cy="609600"/>
          </a:xfrm>
          <a:prstGeom prst="arc">
            <a:avLst>
              <a:gd name="adj1" fmla="val 16200000"/>
              <a:gd name="adj2" fmla="val 159257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53798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smtClean="0"/>
              <a:t>What is the 2: 1 block point of this patient</a:t>
            </a:r>
          </a:p>
          <a:p>
            <a:pPr marL="0" indent="0">
              <a:buNone/>
            </a:pPr>
            <a:r>
              <a:rPr lang="en-US" sz="2400" dirty="0" smtClean="0"/>
              <a:t>         AV= 200ms         PVARP= 300ms</a:t>
            </a:r>
          </a:p>
          <a:p>
            <a:endParaRPr lang="en-US" sz="2400" dirty="0" smtClean="0"/>
          </a:p>
          <a:p>
            <a:pPr marL="0" indent="0">
              <a:buNone/>
            </a:pPr>
            <a:r>
              <a:rPr lang="en-US" sz="2400" dirty="0" smtClean="0"/>
              <a:t>A-120 </a:t>
            </a:r>
            <a:r>
              <a:rPr lang="en-US" sz="2400" dirty="0" err="1" smtClean="0"/>
              <a:t>bpm</a:t>
            </a:r>
            <a:endParaRPr lang="en-US" sz="2400" dirty="0" smtClean="0"/>
          </a:p>
          <a:p>
            <a:pPr marL="0" indent="0">
              <a:buNone/>
            </a:pPr>
            <a:r>
              <a:rPr lang="en-US" sz="2400" dirty="0" smtClean="0"/>
              <a:t>B- 110 </a:t>
            </a:r>
            <a:r>
              <a:rPr lang="en-US" sz="2400" dirty="0" err="1" smtClean="0"/>
              <a:t>bpm</a:t>
            </a:r>
            <a:endParaRPr lang="en-US" sz="2400" dirty="0" smtClean="0"/>
          </a:p>
          <a:p>
            <a:pPr marL="0" indent="0">
              <a:buNone/>
            </a:pPr>
            <a:r>
              <a:rPr lang="en-US" sz="2400" dirty="0" smtClean="0"/>
              <a:t>C- 130 </a:t>
            </a:r>
            <a:r>
              <a:rPr lang="en-US" sz="2400" dirty="0" err="1" smtClean="0"/>
              <a:t>bpm</a:t>
            </a:r>
            <a:endParaRPr lang="en-US" sz="2400" dirty="0" smtClean="0"/>
          </a:p>
          <a:p>
            <a:pPr marL="0" indent="0">
              <a:buNone/>
            </a:pPr>
            <a:r>
              <a:rPr lang="en-US" sz="2400" dirty="0" smtClean="0"/>
              <a:t>D- 100 </a:t>
            </a:r>
            <a:r>
              <a:rPr lang="en-US" sz="2400" dirty="0" err="1" smtClean="0"/>
              <a:t>bpm</a:t>
            </a:r>
            <a:endParaRPr lang="en-US" sz="2400" dirty="0" smtClean="0"/>
          </a:p>
          <a:p>
            <a:pPr marL="0" indent="0">
              <a:buNone/>
            </a:pPr>
            <a:endParaRPr lang="en-US" sz="2400" dirty="0"/>
          </a:p>
          <a:p>
            <a:pPr marL="0" indent="0">
              <a:buNone/>
            </a:pPr>
            <a:r>
              <a:rPr lang="en-US" sz="2400" dirty="0" smtClean="0"/>
              <a:t>= 60,000/ TARP= 60,000/ (AV+PVARP)</a:t>
            </a:r>
            <a:endParaRPr lang="en-IN" sz="2400" dirty="0"/>
          </a:p>
        </p:txBody>
      </p:sp>
      <p:sp>
        <p:nvSpPr>
          <p:cNvPr id="4" name="Arc 3"/>
          <p:cNvSpPr/>
          <p:nvPr/>
        </p:nvSpPr>
        <p:spPr>
          <a:xfrm>
            <a:off x="685800" y="2743200"/>
            <a:ext cx="1371600" cy="685800"/>
          </a:xfrm>
          <a:prstGeom prst="arc">
            <a:avLst>
              <a:gd name="adj1" fmla="val 11987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68858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Key </a:t>
            </a:r>
            <a:r>
              <a:rPr lang="en-US" smtClean="0"/>
              <a:t>learning points</a:t>
            </a:r>
            <a:endParaRPr lang="en-IN"/>
          </a:p>
        </p:txBody>
      </p:sp>
      <p:sp>
        <p:nvSpPr>
          <p:cNvPr id="3" name="Content Placeholder 2"/>
          <p:cNvSpPr>
            <a:spLocks noGrp="1"/>
          </p:cNvSpPr>
          <p:nvPr>
            <p:ph idx="1"/>
          </p:nvPr>
        </p:nvSpPr>
        <p:spPr/>
        <p:txBody>
          <a:bodyPr>
            <a:normAutofit fontScale="70000" lnSpcReduction="20000"/>
          </a:bodyPr>
          <a:lstStyle/>
          <a:p>
            <a:pPr>
              <a:spcAft>
                <a:spcPts val="600"/>
              </a:spcAft>
            </a:pPr>
            <a:r>
              <a:rPr lang="en-US" altLang="en-US" dirty="0"/>
              <a:t>NBG codes are used to describe the device pacing mode which dictates how the device will react to sensing </a:t>
            </a:r>
          </a:p>
          <a:p>
            <a:pPr>
              <a:spcAft>
                <a:spcPts val="600"/>
              </a:spcAft>
            </a:pPr>
            <a:endParaRPr lang="en-US" altLang="en-US" dirty="0"/>
          </a:p>
          <a:p>
            <a:pPr>
              <a:spcAft>
                <a:spcPts val="600"/>
              </a:spcAft>
            </a:pPr>
            <a:r>
              <a:rPr lang="en-US" altLang="en-US" dirty="0"/>
              <a:t>Understanding single and dual chamber timing intervals, blanking, and refractory periods is essential to understanding the operation of a pacemaker</a:t>
            </a:r>
          </a:p>
          <a:p>
            <a:pPr>
              <a:spcAft>
                <a:spcPts val="600"/>
              </a:spcAft>
            </a:pPr>
            <a:endParaRPr lang="en-US" altLang="en-US" dirty="0"/>
          </a:p>
          <a:p>
            <a:pPr>
              <a:spcAft>
                <a:spcPts val="600"/>
              </a:spcAft>
            </a:pPr>
            <a:r>
              <a:rPr lang="en-US" altLang="en-US" dirty="0"/>
              <a:t>Upper rate behavior describes the way the pacemaker responds increases in atrial rate given certain programmed AV and PVARP intervals.  </a:t>
            </a:r>
          </a:p>
          <a:p>
            <a:pPr>
              <a:spcAft>
                <a:spcPts val="600"/>
              </a:spcAft>
            </a:pPr>
            <a:endParaRPr lang="en-US" altLang="en-US" dirty="0"/>
          </a:p>
          <a:p>
            <a:pPr>
              <a:spcAft>
                <a:spcPts val="600"/>
              </a:spcAft>
            </a:pPr>
            <a:r>
              <a:rPr lang="en-US" altLang="en-US" dirty="0"/>
              <a:t>In patients with heart block, upper rate timing can cause pacemaker </a:t>
            </a:r>
            <a:r>
              <a:rPr lang="en-US" altLang="en-US" dirty="0" err="1"/>
              <a:t>wenckebach</a:t>
            </a:r>
            <a:r>
              <a:rPr lang="en-US" altLang="en-US" dirty="0"/>
              <a:t> and/or 2:1 block.</a:t>
            </a:r>
          </a:p>
          <a:p>
            <a:endParaRPr lang="en-IN" dirty="0"/>
          </a:p>
        </p:txBody>
      </p:sp>
    </p:spTree>
    <p:extLst>
      <p:ext uri="{BB962C8B-B14F-4D97-AF65-F5344CB8AC3E}">
        <p14:creationId xmlns:p14="http://schemas.microsoft.com/office/powerpoint/2010/main" val="8885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a:t> </a:t>
            </a:r>
            <a:r>
              <a:rPr lang="en-US" dirty="0" smtClean="0"/>
              <a:t>                           THANK YOU</a:t>
            </a:r>
            <a:endParaRPr lang="en-IN" dirty="0"/>
          </a:p>
        </p:txBody>
      </p:sp>
    </p:spTree>
    <p:extLst>
      <p:ext uri="{BB962C8B-B14F-4D97-AF65-F5344CB8AC3E}">
        <p14:creationId xmlns:p14="http://schemas.microsoft.com/office/powerpoint/2010/main" val="343622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a:t>Minute ventilation sensors </a:t>
            </a:r>
            <a:endParaRPr lang="en-US" sz="2200" dirty="0" smtClean="0"/>
          </a:p>
          <a:p>
            <a:pPr marL="0" indent="0">
              <a:buNone/>
            </a:pPr>
            <a:endParaRPr lang="en-US" sz="2200" dirty="0"/>
          </a:p>
          <a:p>
            <a:pPr marL="0" indent="0">
              <a:spcBef>
                <a:spcPts val="0"/>
              </a:spcBef>
              <a:buNone/>
              <a:defRPr/>
            </a:pPr>
            <a:r>
              <a:rPr lang="en-US" sz="2200" dirty="0"/>
              <a:t>variations in pulmonary impedance </a:t>
            </a:r>
            <a:r>
              <a:rPr lang="en-US" sz="2200" dirty="0" smtClean="0"/>
              <a:t>-&gt; transmit </a:t>
            </a:r>
            <a:r>
              <a:rPr lang="en-US" sz="2200" dirty="0"/>
              <a:t>a </a:t>
            </a:r>
            <a:r>
              <a:rPr lang="en-US" sz="2200" dirty="0" smtClean="0"/>
              <a:t>low-energy current</a:t>
            </a:r>
          </a:p>
          <a:p>
            <a:pPr marL="0" indent="0">
              <a:spcBef>
                <a:spcPts val="0"/>
              </a:spcBef>
              <a:buNone/>
              <a:defRPr/>
            </a:pPr>
            <a:endParaRPr lang="en-US" sz="2200" dirty="0" smtClean="0"/>
          </a:p>
          <a:p>
            <a:pPr>
              <a:spcBef>
                <a:spcPts val="0"/>
              </a:spcBef>
              <a:defRPr/>
            </a:pPr>
            <a:r>
              <a:rPr lang="en-US" sz="2200" dirty="0" smtClean="0"/>
              <a:t> Not suitable -tachypnea </a:t>
            </a:r>
            <a:r>
              <a:rPr lang="en-US" sz="2200" dirty="0"/>
              <a:t>related to pulmonary </a:t>
            </a:r>
            <a:r>
              <a:rPr lang="en-US" sz="2200" dirty="0" smtClean="0"/>
              <a:t>disease</a:t>
            </a:r>
          </a:p>
          <a:p>
            <a:r>
              <a:rPr lang="en-US" sz="2200" dirty="0" smtClean="0"/>
              <a:t>Connected  </a:t>
            </a:r>
            <a:r>
              <a:rPr lang="en-US" sz="2200" dirty="0"/>
              <a:t>to ECG </a:t>
            </a:r>
            <a:r>
              <a:rPr lang="en-US" sz="2200" dirty="0" smtClean="0"/>
              <a:t>monitors- </a:t>
            </a:r>
            <a:r>
              <a:rPr lang="en-US" sz="2200" dirty="0"/>
              <a:t>inappropriately increase the heart </a:t>
            </a:r>
            <a:r>
              <a:rPr lang="en-US" sz="2200" dirty="0" smtClean="0"/>
              <a:t>rate</a:t>
            </a:r>
            <a:endParaRPr lang="en-IN" sz="2200" dirty="0"/>
          </a:p>
        </p:txBody>
      </p:sp>
    </p:spTree>
    <p:extLst>
      <p:ext uri="{BB962C8B-B14F-4D97-AF65-F5344CB8AC3E}">
        <p14:creationId xmlns:p14="http://schemas.microsoft.com/office/powerpoint/2010/main" val="350185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4318</Words>
  <Application>Microsoft Office PowerPoint</Application>
  <PresentationFormat>On-screen Show (4:3)</PresentationFormat>
  <Paragraphs>676</Paragraphs>
  <Slides>85</Slides>
  <Notes>36</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Pacemaker Timing Cycles</vt:lpstr>
      <vt:lpstr> References</vt:lpstr>
      <vt:lpstr>PowerPoint Presentation</vt:lpstr>
      <vt:lpstr>Objectives </vt:lpstr>
      <vt:lpstr>PowerPoint Presentation</vt:lpstr>
      <vt:lpstr>PACING NOMENCLATURE - NBG Codes</vt:lpstr>
      <vt:lpstr>Rate Response / rate-adaptive pacing</vt:lpstr>
      <vt:lpstr>PowerPoint Presentation</vt:lpstr>
      <vt:lpstr>PowerPoint Presentation</vt:lpstr>
      <vt:lpstr>Primary functions</vt:lpstr>
      <vt:lpstr>PowerPoint Presentation</vt:lpstr>
      <vt:lpstr>Single chamber timing </vt:lpstr>
      <vt:lpstr>Single chamber timing </vt:lpstr>
      <vt:lpstr>Refractory period </vt:lpstr>
      <vt:lpstr>Blanking period</vt:lpstr>
      <vt:lpstr>VVI </vt:lpstr>
      <vt:lpstr>VVI</vt:lpstr>
      <vt:lpstr>Hysteresis </vt:lpstr>
      <vt:lpstr>PowerPoint Presentation</vt:lpstr>
      <vt:lpstr>VOO - Asynchronous Pacing</vt:lpstr>
      <vt:lpstr>AAI Atrium - sensed Atrium- paced Response- inhibition</vt:lpstr>
      <vt:lpstr>AAI</vt:lpstr>
      <vt:lpstr>Dual chamber timing</vt:lpstr>
      <vt:lpstr>PowerPoint Presentation</vt:lpstr>
      <vt:lpstr>A-A Timing</vt:lpstr>
      <vt:lpstr>V-V Timing</vt:lpstr>
      <vt:lpstr>PowerPoint Presentation</vt:lpstr>
      <vt:lpstr>AV sequential pacing- ApVp</vt:lpstr>
      <vt:lpstr>PowerPoint Presentation</vt:lpstr>
      <vt:lpstr>PowerPoint Presentation</vt:lpstr>
      <vt:lpstr>PowerPoint Presentation</vt:lpstr>
      <vt:lpstr>PowerPoint Presentation</vt:lpstr>
      <vt:lpstr>A paced with intrinsic AV conduction- ApVs</vt:lpstr>
      <vt:lpstr>P wave tracking- AsVp</vt:lpstr>
      <vt:lpstr>Complete inhibition- AsVs</vt:lpstr>
      <vt:lpstr>Pacemaker Crosstalk</vt:lpstr>
      <vt:lpstr>Atrioventricular Interval </vt:lpstr>
      <vt:lpstr>Post Atrial Ventricular Blanking (PAVB) </vt:lpstr>
      <vt:lpstr>PowerPoint Presentation</vt:lpstr>
      <vt:lpstr>PowerPoint Presentation</vt:lpstr>
      <vt:lpstr>PowerPoint Presentation</vt:lpstr>
      <vt:lpstr>PowerPoint Presentation</vt:lpstr>
      <vt:lpstr>Differential Atrioventricular Interval</vt:lpstr>
      <vt:lpstr>PowerPoint Presentation</vt:lpstr>
      <vt:lpstr>Dynamic AV delay</vt:lpstr>
      <vt:lpstr>PowerPoint Presentation</vt:lpstr>
      <vt:lpstr>PowerPoint Presentation</vt:lpstr>
      <vt:lpstr>Far field  sensing</vt:lpstr>
      <vt:lpstr>Far field R wave over sensing</vt:lpstr>
      <vt:lpstr>PowerPoint Presentation</vt:lpstr>
      <vt:lpstr>PowerPoint Presentation</vt:lpstr>
      <vt:lpstr>PowerPoint Presentation</vt:lpstr>
      <vt:lpstr>PowerPoint Presentation</vt:lpstr>
      <vt:lpstr>Far field P wave oversensing</vt:lpstr>
      <vt:lpstr>PowerPoint Presentation</vt:lpstr>
      <vt:lpstr>PowerPoint Presentation</vt:lpstr>
      <vt:lpstr>PowerPoint Presentation</vt:lpstr>
      <vt:lpstr>Upper rate limit</vt:lpstr>
      <vt:lpstr>Maximum sensor rate- MSR</vt:lpstr>
      <vt:lpstr>Dual Chamber Timing Intervals</vt:lpstr>
      <vt:lpstr>Upper rate behaviour</vt:lpstr>
      <vt:lpstr>PowerPoint Presentation</vt:lpstr>
      <vt:lpstr>2:1 block</vt:lpstr>
      <vt:lpstr>Pacemaker wenkebach</vt:lpstr>
      <vt:lpstr>PowerPoint Presentation</vt:lpstr>
      <vt:lpstr>PowerPoint Presentation</vt:lpstr>
      <vt:lpstr>Pacemaker mediated tachycardia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PVARP</vt:lpstr>
      <vt:lpstr>PowerPoint Presentation</vt:lpstr>
      <vt:lpstr>Competition and fusion</vt:lpstr>
      <vt:lpstr>PowerPoint Presentation</vt:lpstr>
      <vt:lpstr>MCQs</vt:lpstr>
      <vt:lpstr>PowerPoint Presentation</vt:lpstr>
      <vt:lpstr>PowerPoint Presentation</vt:lpstr>
      <vt:lpstr>PowerPoint Presentation</vt:lpstr>
      <vt:lpstr>Key learning points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Pacemaker Timing Cycles</dc:title>
  <dc:creator>user</dc:creator>
  <cp:lastModifiedBy>user</cp:lastModifiedBy>
  <cp:revision>172</cp:revision>
  <dcterms:created xsi:type="dcterms:W3CDTF">2006-08-16T00:00:00Z</dcterms:created>
  <dcterms:modified xsi:type="dcterms:W3CDTF">2024-03-26T02:26:25Z</dcterms:modified>
</cp:coreProperties>
</file>